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0" r:id="rId1"/>
  </p:sldMasterIdLst>
  <p:notesMasterIdLst>
    <p:notesMasterId r:id="rId26"/>
  </p:notesMasterIdLst>
  <p:sldIdLst>
    <p:sldId id="279" r:id="rId2"/>
    <p:sldId id="280" r:id="rId3"/>
    <p:sldId id="256" r:id="rId4"/>
    <p:sldId id="281" r:id="rId5"/>
    <p:sldId id="282" r:id="rId6"/>
    <p:sldId id="283" r:id="rId7"/>
    <p:sldId id="291" r:id="rId8"/>
    <p:sldId id="284" r:id="rId9"/>
    <p:sldId id="285" r:id="rId10"/>
    <p:sldId id="287" r:id="rId11"/>
    <p:sldId id="286" r:id="rId12"/>
    <p:sldId id="258" r:id="rId13"/>
    <p:sldId id="260" r:id="rId14"/>
    <p:sldId id="266" r:id="rId15"/>
    <p:sldId id="267" r:id="rId16"/>
    <p:sldId id="294" r:id="rId17"/>
    <p:sldId id="293" r:id="rId18"/>
    <p:sldId id="292" r:id="rId19"/>
    <p:sldId id="273" r:id="rId20"/>
    <p:sldId id="276" r:id="rId21"/>
    <p:sldId id="295" r:id="rId22"/>
    <p:sldId id="288" r:id="rId23"/>
    <p:sldId id="289" r:id="rId24"/>
    <p:sldId id="290" r:id="rId25"/>
  </p:sldIdLst>
  <p:sldSz cx="13601700" cy="10934700"/>
  <p:notesSz cx="13601700" cy="10934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38" autoAdjust="0"/>
    <p:restoredTop sz="94660"/>
  </p:normalViewPr>
  <p:slideViewPr>
    <p:cSldViewPr>
      <p:cViewPr varScale="1">
        <p:scale>
          <a:sx n="47" d="100"/>
          <a:sy n="47" d="100"/>
        </p:scale>
        <p:origin x="123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13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3601700" cy="72898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7084" y="1"/>
            <a:ext cx="13594618" cy="7289802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064" y="7908663"/>
            <a:ext cx="8671084" cy="2332736"/>
          </a:xfrm>
        </p:spPr>
        <p:txBody>
          <a:bodyPr anchor="ctr">
            <a:normAutofit/>
          </a:bodyPr>
          <a:lstStyle>
            <a:lvl1pPr algn="r">
              <a:defRPr sz="6545" spc="298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06201" y="7908663"/>
            <a:ext cx="3570446" cy="2332736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38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80085" indent="0" algn="ctr">
              <a:buNone/>
              <a:defRPr sz="2380"/>
            </a:lvl2pPr>
            <a:lvl3pPr marL="1360170" indent="0" algn="ctr">
              <a:buNone/>
              <a:defRPr sz="2380"/>
            </a:lvl3pPr>
            <a:lvl4pPr marL="2040255" indent="0" algn="ctr">
              <a:buNone/>
              <a:defRPr sz="2380"/>
            </a:lvl4pPr>
            <a:lvl5pPr marL="2720340" indent="0" algn="ctr">
              <a:buNone/>
              <a:defRPr sz="2380"/>
            </a:lvl5pPr>
            <a:lvl6pPr marL="3400425" indent="0" algn="ctr">
              <a:buNone/>
              <a:defRPr sz="2380"/>
            </a:lvl6pPr>
            <a:lvl7pPr marL="4080510" indent="0" algn="ctr">
              <a:buNone/>
              <a:defRPr sz="2380"/>
            </a:lvl7pPr>
            <a:lvl8pPr marL="4760595" indent="0" algn="ctr">
              <a:buNone/>
              <a:defRPr sz="2380"/>
            </a:lvl8pPr>
            <a:lvl9pPr marL="5440680" indent="0" algn="ctr">
              <a:buNone/>
              <a:defRPr sz="23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9356571" y="8393325"/>
            <a:ext cx="0" cy="14579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73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3719" y="1214967"/>
            <a:ext cx="2932867" cy="8626263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5140" y="1214967"/>
            <a:ext cx="8458557" cy="8626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1221403" y="313408"/>
            <a:ext cx="0" cy="102012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152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3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3601700" cy="728980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7084" y="1"/>
            <a:ext cx="13594618" cy="7289802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064" y="7908663"/>
            <a:ext cx="8671084" cy="2332736"/>
          </a:xfrm>
        </p:spPr>
        <p:txBody>
          <a:bodyPr anchor="ctr">
            <a:normAutofit/>
          </a:bodyPr>
          <a:lstStyle>
            <a:lvl1pPr algn="r">
              <a:defRPr sz="6545" b="0" spc="298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6201" y="7908663"/>
            <a:ext cx="3570446" cy="2332736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8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80085" indent="0">
              <a:buNone/>
              <a:defRPr sz="2380">
                <a:solidFill>
                  <a:schemeClr val="tx1">
                    <a:tint val="75000"/>
                  </a:schemeClr>
                </a:solidFill>
              </a:defRPr>
            </a:lvl2pPr>
            <a:lvl3pPr marL="1360170" indent="0">
              <a:buNone/>
              <a:defRPr sz="2380">
                <a:solidFill>
                  <a:schemeClr val="tx1">
                    <a:tint val="75000"/>
                  </a:schemeClr>
                </a:solidFill>
              </a:defRPr>
            </a:lvl3pPr>
            <a:lvl4pPr marL="2040255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4pPr>
            <a:lvl5pPr marL="2720340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5pPr>
            <a:lvl6pPr marL="3400425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6pPr>
            <a:lvl7pPr marL="4080510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7pPr>
            <a:lvl8pPr marL="4760595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8pPr>
            <a:lvl9pPr marL="5440680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9356571" y="8393325"/>
            <a:ext cx="0" cy="14579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74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543" y="933095"/>
            <a:ext cx="10843955" cy="23910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543" y="3644900"/>
            <a:ext cx="5304663" cy="64150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1835" y="3644900"/>
            <a:ext cx="5304663" cy="64150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4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42543" y="933095"/>
            <a:ext cx="10843955" cy="23910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543" y="3475309"/>
            <a:ext cx="5304663" cy="1312164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273" b="0" cap="none" baseline="0">
                <a:solidFill>
                  <a:schemeClr val="accent1"/>
                </a:solidFill>
                <a:latin typeface="+mn-lt"/>
              </a:defRPr>
            </a:lvl1pPr>
            <a:lvl2pPr marL="680085" indent="0">
              <a:buNone/>
              <a:defRPr sz="2975" b="1"/>
            </a:lvl2pPr>
            <a:lvl3pPr marL="1360170" indent="0">
              <a:buNone/>
              <a:defRPr sz="2678" b="1"/>
            </a:lvl3pPr>
            <a:lvl4pPr marL="2040255" indent="0">
              <a:buNone/>
              <a:defRPr sz="2380" b="1"/>
            </a:lvl4pPr>
            <a:lvl5pPr marL="2720340" indent="0">
              <a:buNone/>
              <a:defRPr sz="2380" b="1"/>
            </a:lvl5pPr>
            <a:lvl6pPr marL="3400425" indent="0">
              <a:buNone/>
              <a:defRPr sz="2380" b="1"/>
            </a:lvl6pPr>
            <a:lvl7pPr marL="4080510" indent="0">
              <a:buNone/>
              <a:defRPr sz="2380" b="1"/>
            </a:lvl7pPr>
            <a:lvl8pPr marL="4760595" indent="0">
              <a:buNone/>
              <a:defRPr sz="2380" b="1"/>
            </a:lvl8pPr>
            <a:lvl9pPr marL="5440680" indent="0">
              <a:buNone/>
              <a:defRPr sz="23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543" y="4731973"/>
            <a:ext cx="5304663" cy="53279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1835" y="3475309"/>
            <a:ext cx="5304663" cy="1312164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3273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0085" indent="0">
              <a:buNone/>
              <a:defRPr sz="2975" b="1"/>
            </a:lvl2pPr>
            <a:lvl3pPr marL="1360170" indent="0">
              <a:buNone/>
              <a:defRPr sz="2678" b="1"/>
            </a:lvl3pPr>
            <a:lvl4pPr marL="2040255" indent="0">
              <a:buNone/>
              <a:defRPr sz="2380" b="1"/>
            </a:lvl4pPr>
            <a:lvl5pPr marL="2720340" indent="0">
              <a:buNone/>
              <a:defRPr sz="2380" b="1"/>
            </a:lvl5pPr>
            <a:lvl6pPr marL="3400425" indent="0">
              <a:buNone/>
              <a:defRPr sz="2380" b="1"/>
            </a:lvl6pPr>
            <a:lvl7pPr marL="4080510" indent="0">
              <a:buNone/>
              <a:defRPr sz="2380" b="1"/>
            </a:lvl7pPr>
            <a:lvl8pPr marL="4760595" indent="0">
              <a:buNone/>
              <a:defRPr sz="2380" b="1"/>
            </a:lvl8pPr>
            <a:lvl9pPr marL="5440680" indent="0">
              <a:buNone/>
              <a:defRPr sz="2380" b="1"/>
            </a:lvl9pPr>
          </a:lstStyle>
          <a:p>
            <a:pPr marL="0" lvl="0" indent="0" algn="l" defTabSz="1360170" rtl="0" eaLnBrk="1" latinLnBrk="0" hangingPunct="1">
              <a:lnSpc>
                <a:spcPct val="90000"/>
              </a:lnSpc>
              <a:spcBef>
                <a:spcPts val="2678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1835" y="4731973"/>
            <a:ext cx="5304663" cy="53279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1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9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5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42543" y="751795"/>
            <a:ext cx="4896612" cy="277012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535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5797" y="1312164"/>
            <a:ext cx="6334992" cy="8266633"/>
          </a:xfrm>
        </p:spPr>
        <p:txBody>
          <a:bodyPr>
            <a:normAutofit/>
          </a:bodyPr>
          <a:lstStyle>
            <a:lvl1pPr>
              <a:defRPr sz="2975"/>
            </a:lvl1pPr>
            <a:lvl2pPr>
              <a:defRPr sz="2380"/>
            </a:lvl2pPr>
            <a:lvl3pPr>
              <a:defRPr sz="1785"/>
            </a:lvl3pPr>
            <a:lvl4pPr>
              <a:defRPr sz="1785"/>
            </a:lvl4pPr>
            <a:lvl5pPr>
              <a:defRPr sz="1785"/>
            </a:lvl5pPr>
            <a:lvl6pPr>
              <a:defRPr sz="1785"/>
            </a:lvl6pPr>
            <a:lvl7pPr>
              <a:defRPr sz="1785"/>
            </a:lvl7pPr>
            <a:lvl8pPr>
              <a:defRPr sz="1785"/>
            </a:lvl8pPr>
            <a:lvl9pPr>
              <a:defRPr sz="178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543" y="3599468"/>
            <a:ext cx="4896612" cy="5998769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893"/>
              </a:spcBef>
              <a:buNone/>
              <a:defRPr sz="2380"/>
            </a:lvl1pPr>
            <a:lvl2pPr marL="680085" indent="0">
              <a:buNone/>
              <a:defRPr sz="1785"/>
            </a:lvl2pPr>
            <a:lvl3pPr marL="1360170" indent="0">
              <a:buNone/>
              <a:defRPr sz="1488"/>
            </a:lvl3pPr>
            <a:lvl4pPr marL="2040255" indent="0">
              <a:buNone/>
              <a:defRPr sz="1339"/>
            </a:lvl4pPr>
            <a:lvl5pPr marL="2720340" indent="0">
              <a:buNone/>
              <a:defRPr sz="1339"/>
            </a:lvl5pPr>
            <a:lvl6pPr marL="3400425" indent="0">
              <a:buNone/>
              <a:defRPr sz="1339"/>
            </a:lvl6pPr>
            <a:lvl7pPr marL="4080510" indent="0">
              <a:buNone/>
              <a:defRPr sz="1339"/>
            </a:lvl7pPr>
            <a:lvl8pPr marL="4760595" indent="0">
              <a:buNone/>
              <a:defRPr sz="1339"/>
            </a:lvl8pPr>
            <a:lvl9pPr marL="5440680" indent="0">
              <a:buNone/>
              <a:defRPr sz="133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064" y="7908664"/>
            <a:ext cx="8671084" cy="2332736"/>
          </a:xfrm>
        </p:spPr>
        <p:txBody>
          <a:bodyPr anchor="ctr">
            <a:normAutofit/>
          </a:bodyPr>
          <a:lstStyle>
            <a:lvl1pPr algn="r">
              <a:defRPr sz="6545" spc="298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2"/>
            <a:ext cx="13598300" cy="72898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3570"/>
            </a:lvl1pPr>
            <a:lvl2pPr marL="510064" indent="0">
              <a:buNone/>
              <a:defRPr sz="3124"/>
            </a:lvl2pPr>
            <a:lvl3pPr marL="1020128" indent="0">
              <a:buNone/>
              <a:defRPr sz="2678"/>
            </a:lvl3pPr>
            <a:lvl4pPr marL="1530191" indent="0">
              <a:buNone/>
              <a:defRPr sz="2231"/>
            </a:lvl4pPr>
            <a:lvl5pPr marL="2040255" indent="0">
              <a:buNone/>
              <a:defRPr sz="2231"/>
            </a:lvl5pPr>
            <a:lvl6pPr marL="2550319" indent="0">
              <a:buNone/>
              <a:defRPr sz="2231"/>
            </a:lvl6pPr>
            <a:lvl7pPr marL="3060383" indent="0">
              <a:buNone/>
              <a:defRPr sz="2231"/>
            </a:lvl7pPr>
            <a:lvl8pPr marL="3570446" indent="0">
              <a:buNone/>
              <a:defRPr sz="2231"/>
            </a:lvl8pPr>
            <a:lvl9pPr marL="4080510" indent="0">
              <a:buNone/>
              <a:defRPr sz="2231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6201" y="7908664"/>
            <a:ext cx="3570446" cy="2332736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8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10064" indent="0">
              <a:buNone/>
              <a:defRPr sz="1562"/>
            </a:lvl2pPr>
            <a:lvl3pPr marL="1020128" indent="0">
              <a:buNone/>
              <a:defRPr sz="1339"/>
            </a:lvl3pPr>
            <a:lvl4pPr marL="1530191" indent="0">
              <a:buNone/>
              <a:defRPr sz="1116"/>
            </a:lvl4pPr>
            <a:lvl5pPr marL="2040255" indent="0">
              <a:buNone/>
              <a:defRPr sz="1116"/>
            </a:lvl5pPr>
            <a:lvl6pPr marL="2550319" indent="0">
              <a:buNone/>
              <a:defRPr sz="1116"/>
            </a:lvl6pPr>
            <a:lvl7pPr marL="3060383" indent="0">
              <a:buNone/>
              <a:defRPr sz="1116"/>
            </a:lvl7pPr>
            <a:lvl8pPr marL="3570446" indent="0">
              <a:buNone/>
              <a:defRPr sz="1116"/>
            </a:lvl8pPr>
            <a:lvl9pPr marL="4080510" indent="0">
              <a:buNone/>
              <a:defRPr sz="111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9356571" y="8393325"/>
            <a:ext cx="0" cy="14579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17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543" y="933095"/>
            <a:ext cx="10843955" cy="2391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543" y="3644900"/>
            <a:ext cx="10843957" cy="641502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545" y="10317178"/>
            <a:ext cx="2403215" cy="437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02897" y="10317178"/>
            <a:ext cx="6583815" cy="437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90400" y="10317178"/>
            <a:ext cx="1086247" cy="437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50106" y="1317528"/>
            <a:ext cx="0" cy="14579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70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1360170" rtl="0" eaLnBrk="1" latinLnBrk="0" hangingPunct="1">
        <a:lnSpc>
          <a:spcPct val="80000"/>
        </a:lnSpc>
        <a:spcBef>
          <a:spcPct val="0"/>
        </a:spcBef>
        <a:buNone/>
        <a:defRPr sz="6545" kern="1200" cap="all" spc="149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36017" indent="-136017" algn="l" defTabSz="1360170" rtl="0" eaLnBrk="1" latinLnBrk="0" hangingPunct="1">
        <a:lnSpc>
          <a:spcPct val="90000"/>
        </a:lnSpc>
        <a:spcBef>
          <a:spcPts val="1785"/>
        </a:spcBef>
        <a:spcAft>
          <a:spcPts val="298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975" kern="1200">
          <a:solidFill>
            <a:schemeClr val="tx1"/>
          </a:solidFill>
          <a:latin typeface="+mn-lt"/>
          <a:ea typeface="+mn-ea"/>
          <a:cs typeface="+mn-cs"/>
        </a:defRPr>
      </a:lvl1pPr>
      <a:lvl2pPr marL="394449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666483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3pPr>
      <a:lvl4pPr marL="884111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4pPr>
      <a:lvl5pPr marL="1156145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5pPr>
      <a:lvl6pPr marL="1360170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6pPr>
      <a:lvl7pPr marL="1577797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7pPr>
      <a:lvl8pPr marL="1809026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8pPr>
      <a:lvl9pPr marL="2026653" indent="-204026" algn="l" defTabSz="1360170" rtl="0" eaLnBrk="1" latinLnBrk="0" hangingPunct="1">
        <a:lnSpc>
          <a:spcPct val="90000"/>
        </a:lnSpc>
        <a:spcBef>
          <a:spcPts val="298"/>
        </a:spcBef>
        <a:spcAft>
          <a:spcPts val="595"/>
        </a:spcAft>
        <a:buClr>
          <a:schemeClr val="accent1"/>
        </a:buClr>
        <a:buFont typeface="Wingdings 3" pitchFamily="18" charset="2"/>
        <a:buChar char=""/>
        <a:defRPr sz="17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1pPr>
      <a:lvl2pPr marL="680085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2pPr>
      <a:lvl3pPr marL="1360170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3pPr>
      <a:lvl4pPr marL="2040255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4pPr>
      <a:lvl5pPr marL="2720340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5pPr>
      <a:lvl6pPr marL="3400425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6pPr>
      <a:lvl7pPr marL="4080510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7pPr>
      <a:lvl8pPr marL="4760595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algn="l" defTabSz="1360170" rtl="0" eaLnBrk="1" latinLnBrk="0" hangingPunct="1">
        <a:defRPr sz="26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etamsylate" TargetMode="External"/><Relationship Id="rId2" Type="http://schemas.openxmlformats.org/officeDocument/2006/relationships/hyperlink" Target="https://my.clevelandclinic.org/health/diseases/13464-nosebleed-epistaxis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OF EPISTAXIS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NURSE ALIYU IBRAHIM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15250" cy="729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24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object 3"/>
          <p:cNvSpPr txBox="1">
            <a:spLocks noGrp="1"/>
          </p:cNvSpPr>
          <p:nvPr>
            <p:ph type="title"/>
          </p:nvPr>
        </p:nvSpPr>
        <p:spPr>
          <a:xfrm>
            <a:off x="687330" y="95987"/>
            <a:ext cx="12075738" cy="1665853"/>
          </a:xfrm>
          <a:prstGeom prst="rect">
            <a:avLst/>
          </a:prstGeom>
        </p:spPr>
        <p:txBody>
          <a:bodyPr vert="horz" wrap="square" lIns="0" tIns="865753" rIns="0" bIns="0" rtlCol="0">
            <a:spAutoFit/>
          </a:bodyPr>
          <a:lstStyle/>
          <a:p>
            <a:pPr marL="2245995">
              <a:lnSpc>
                <a:spcPct val="100000"/>
              </a:lnSpc>
              <a:spcBef>
                <a:spcPts val="130"/>
              </a:spcBef>
            </a:pPr>
            <a:r>
              <a:rPr sz="5400" spc="-434" dirty="0"/>
              <a:t>SIGN</a:t>
            </a:r>
            <a:r>
              <a:rPr sz="5400" spc="195" dirty="0"/>
              <a:t> </a:t>
            </a:r>
            <a:r>
              <a:rPr sz="5400" dirty="0"/>
              <a:t>&amp;</a:t>
            </a:r>
            <a:r>
              <a:rPr sz="5400" spc="235" dirty="0"/>
              <a:t> </a:t>
            </a:r>
            <a:r>
              <a:rPr sz="5400" spc="-560" dirty="0"/>
              <a:t>SYMPTOMS</a:t>
            </a:r>
            <a:endParaRPr sz="5400"/>
          </a:p>
        </p:txBody>
      </p:sp>
      <p:sp>
        <p:nvSpPr>
          <p:cNvPr id="1048653" name="object 4"/>
          <p:cNvSpPr txBox="1"/>
          <p:nvPr/>
        </p:nvSpPr>
        <p:spPr>
          <a:xfrm>
            <a:off x="743308" y="2056111"/>
            <a:ext cx="12019759" cy="33493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88795" algn="l"/>
              </a:tabLst>
              <a:defRPr/>
            </a:pPr>
            <a:r>
              <a:rPr kumimoji="0" sz="3700" b="0" i="0" u="none" strike="noStrike" kern="0" cap="none" spc="-145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Signs</a:t>
            </a:r>
            <a:r>
              <a:rPr kumimoji="0" sz="3700" b="0" i="0" u="none" strike="noStrike" kern="0" cap="none" spc="-114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700" b="0" i="0" u="none" strike="noStrike" kern="0" cap="none" spc="-25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of</a:t>
            </a:r>
            <a:r>
              <a:rPr kumimoji="0" sz="3700" b="0" i="0" u="none" strike="noStrike" kern="0" cap="none" spc="0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	</a:t>
            </a:r>
            <a:r>
              <a:rPr kumimoji="0" sz="3700" b="0" i="0" u="none" strike="noStrike" kern="0" cap="none" spc="-35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excessive</a:t>
            </a:r>
            <a:r>
              <a:rPr kumimoji="0" sz="3700" b="0" i="0" u="none" strike="noStrike" kern="0" cap="none" spc="75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700" b="0" i="0" u="none" strike="noStrike" kern="0" cap="none" spc="50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blood</a:t>
            </a:r>
            <a:r>
              <a:rPr kumimoji="0" sz="3700" b="0" i="0" u="none" strike="noStrike" kern="0" cap="none" spc="-5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700" b="0" i="0" u="none" strike="noStrike" kern="0" cap="none" spc="-90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loss</a:t>
            </a:r>
            <a:r>
              <a:rPr kumimoji="0" sz="3700" b="0" i="0" u="none" strike="noStrike" kern="0" cap="none" spc="-165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700" b="0" i="0" u="none" strike="noStrike" kern="0" cap="none" spc="80" normalizeH="0" baseline="0" noProof="0" dirty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include</a:t>
            </a:r>
            <a:r>
              <a:rPr kumimoji="0" sz="3700" b="0" i="0" u="none" strike="noStrike" kern="0" cap="none" spc="8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:</a:t>
            </a:r>
            <a:endParaRPr kumimoji="0" lang="en-US" sz="3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71500" marR="0" lvl="0" indent="-571500" defTabSz="914400" eaLnBrk="1" fontAlgn="auto" latinLnBrk="0" hangingPunct="1">
              <a:lnSpc>
                <a:spcPct val="100000"/>
              </a:lnSpc>
              <a:spcBef>
                <a:spcPts val="103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700" b="0" i="0" u="none" strike="noStrike" kern="0" cap="none" spc="-1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Dizziness</a:t>
            </a:r>
          </a:p>
          <a:p>
            <a:pPr marL="592455" marR="5429250" lvl="0" indent="-571500" defTabSz="914400" eaLnBrk="1" fontAlgn="auto" latinLnBrk="0" hangingPunct="1">
              <a:lnSpc>
                <a:spcPct val="1208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700" b="0" i="0" u="none" strike="noStrike" kern="0" cap="none" spc="-10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W</a:t>
            </a:r>
            <a:r>
              <a:rPr kumimoji="0" sz="3700" b="0" i="0" u="none" strike="noStrike" kern="0" cap="none" spc="-10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eakness</a:t>
            </a:r>
            <a:endParaRPr kumimoji="0" lang="en-US" sz="3700" b="0" i="0" u="none" strike="noStrike" kern="0" cap="none" spc="-105" normalizeH="0" baseline="0" noProof="0" dirty="0" smtClean="0">
              <a:ln>
                <a:noFill/>
              </a:ln>
              <a:solidFill>
                <a:srgbClr val="030303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92455" marR="5429250" lvl="0" indent="-571500" defTabSz="914400" eaLnBrk="1" fontAlgn="auto" latinLnBrk="0" hangingPunct="1">
              <a:lnSpc>
                <a:spcPct val="1208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3700" b="0" i="0" u="none" strike="noStrike" kern="0" cap="none" spc="-1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confusion </a:t>
            </a:r>
            <a:endParaRPr kumimoji="0" lang="en-US" sz="3700" b="0" i="0" u="none" strike="noStrike" kern="0" cap="none" spc="-185" normalizeH="0" baseline="0" noProof="0" dirty="0" smtClean="0">
              <a:ln>
                <a:noFill/>
              </a:ln>
              <a:solidFill>
                <a:srgbClr val="A85B99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92455" marR="5429250" lvl="0" indent="-571500" defTabSz="914400" eaLnBrk="1" fontAlgn="auto" latinLnBrk="0" hangingPunct="1">
              <a:lnSpc>
                <a:spcPct val="1208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3700" b="0" i="0" u="none" strike="noStrike" kern="0" cap="none" spc="114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fainting</a:t>
            </a:r>
            <a:endParaRPr kumimoji="0" sz="3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382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object 11"/>
          <p:cNvSpPr txBox="1">
            <a:spLocks noGrp="1"/>
          </p:cNvSpPr>
          <p:nvPr>
            <p:ph type="title"/>
          </p:nvPr>
        </p:nvSpPr>
        <p:spPr>
          <a:xfrm>
            <a:off x="1238250" y="828722"/>
            <a:ext cx="9448800" cy="83163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125855" algn="l"/>
                <a:tab pos="2113915" algn="l"/>
                <a:tab pos="5331460" algn="l"/>
              </a:tabLst>
            </a:pPr>
            <a:r>
              <a:rPr lang="en-US" sz="5300" spc="-135" dirty="0" smtClean="0">
                <a:solidFill>
                  <a:srgbClr val="080001"/>
                </a:solidFill>
              </a:rPr>
              <a:t>		classification of epistaxis</a:t>
            </a:r>
            <a:endParaRPr sz="5300" dirty="0"/>
          </a:p>
        </p:txBody>
      </p:sp>
      <p:sp>
        <p:nvSpPr>
          <p:cNvPr id="1048647" name="object 12"/>
          <p:cNvSpPr/>
          <p:nvPr/>
        </p:nvSpPr>
        <p:spPr>
          <a:xfrm>
            <a:off x="1109093" y="2106693"/>
            <a:ext cx="4229100" cy="0"/>
          </a:xfrm>
          <a:custGeom>
            <a:avLst/>
            <a:gdLst/>
            <a:ahLst/>
            <a:cxnLst/>
            <a:rect l="l" t="t" r="r" b="b"/>
            <a:pathLst>
              <a:path w="4229100">
                <a:moveTo>
                  <a:pt x="0" y="0"/>
                </a:moveTo>
                <a:lnTo>
                  <a:pt x="4228831" y="0"/>
                </a:lnTo>
              </a:path>
            </a:pathLst>
          </a:custGeom>
          <a:ln w="12766">
            <a:solidFill>
              <a:srgbClr val="080001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48648" name="object 13"/>
          <p:cNvSpPr/>
          <p:nvPr/>
        </p:nvSpPr>
        <p:spPr>
          <a:xfrm>
            <a:off x="7611693" y="2106693"/>
            <a:ext cx="4393565" cy="0"/>
          </a:xfrm>
          <a:custGeom>
            <a:avLst/>
            <a:gdLst/>
            <a:ahLst/>
            <a:cxnLst/>
            <a:rect l="l" t="t" r="r" b="b"/>
            <a:pathLst>
              <a:path w="4393565">
                <a:moveTo>
                  <a:pt x="0" y="0"/>
                </a:moveTo>
                <a:lnTo>
                  <a:pt x="4393538" y="0"/>
                </a:lnTo>
              </a:path>
            </a:pathLst>
          </a:custGeom>
          <a:ln w="12766">
            <a:solidFill>
              <a:srgbClr val="080001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48649" name="object 14"/>
          <p:cNvSpPr txBox="1"/>
          <p:nvPr/>
        </p:nvSpPr>
        <p:spPr>
          <a:xfrm>
            <a:off x="1096393" y="1583343"/>
            <a:ext cx="10929620" cy="6121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>
                <a:tab pos="6515100" algn="l"/>
              </a:tabLst>
              <a:defRPr/>
            </a:pPr>
            <a:r>
              <a:rPr kumimoji="0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Anterior</a:t>
            </a:r>
            <a:r>
              <a:rPr kumimoji="0" sz="4000" b="1" i="0" u="none" strike="noStrike" kern="0" cap="none" spc="17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1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epistaxis</a:t>
            </a:r>
            <a:r>
              <a:rPr kumimoji="0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	</a:t>
            </a:r>
            <a:r>
              <a:rPr kumimoji="0" sz="4000" b="1" i="0" u="none" strike="noStrike" kern="0" cap="none" spc="-5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Posterior</a:t>
            </a:r>
            <a:r>
              <a:rPr kumimoji="0" sz="4000" b="1" i="0" u="none" strike="noStrike" kern="0" cap="none" spc="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1" i="0" u="none" strike="noStrike" kern="0" cap="none" spc="-8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epistaxis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48650" name="object 15"/>
          <p:cNvSpPr txBox="1"/>
          <p:nvPr/>
        </p:nvSpPr>
        <p:spPr>
          <a:xfrm>
            <a:off x="227985" y="2183355"/>
            <a:ext cx="6268065" cy="715837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16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More</a:t>
            </a:r>
            <a:r>
              <a:rPr kumimoji="0" sz="4000" b="0" i="0" u="none" strike="noStrike" kern="0" cap="none" spc="-9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common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7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Mostly</a:t>
            </a:r>
            <a:r>
              <a:rPr kumimoji="0" sz="4000" b="0" i="0" u="none" strike="noStrike" kern="0" cap="none" spc="6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2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from</a:t>
            </a:r>
            <a:r>
              <a:rPr kumimoji="0" sz="4000" b="0" i="0" u="none" strike="noStrike" kern="0" cap="none" spc="-1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5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Little's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area</a:t>
            </a:r>
            <a:r>
              <a:rPr kumimoji="0" sz="4000" b="0" i="0" u="none" strike="noStrike" kern="0" cap="none" spc="17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or</a:t>
            </a:r>
            <a:r>
              <a:rPr kumimoji="0" sz="4000" b="0" i="0" u="none" strike="noStrike" kern="0" cap="none" spc="17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0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anterior</a:t>
            </a:r>
            <a:r>
              <a:rPr kumimoji="0" sz="4000" b="0" i="0" u="none" strike="noStrike" kern="0" cap="none" spc="18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5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part</a:t>
            </a:r>
            <a:r>
              <a:rPr kumimoji="0" sz="4000" b="0" i="0" u="none" strike="noStrike" kern="0" cap="none" spc="21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7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of </a:t>
            </a:r>
            <a:r>
              <a:rPr kumimoji="0" sz="4000" b="0" i="0" u="none" strike="noStrike" kern="0" cap="none" spc="15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lateral</a:t>
            </a:r>
            <a:r>
              <a:rPr kumimoji="0" sz="4000" b="0" i="0" u="none" strike="noStrike" kern="0" cap="none" spc="16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4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wall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8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Mostly</a:t>
            </a:r>
            <a:r>
              <a:rPr kumimoji="0" sz="4000" b="0" i="0" u="none" strike="noStrike" kern="0" cap="none" spc="-18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occurs</a:t>
            </a:r>
            <a:r>
              <a:rPr kumimoji="0" sz="4000" b="0" i="0" u="none" strike="noStrike" kern="0" cap="none" spc="-26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2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in</a:t>
            </a:r>
            <a:r>
              <a:rPr kumimoji="0" lang="en-US" sz="4000" b="0" i="0" u="none" strike="noStrike" kern="0" cap="none" spc="-25" normalizeH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6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children</a:t>
            </a:r>
            <a:r>
              <a:rPr kumimoji="0" sz="4000" b="0" i="0" u="none" strike="noStrike" kern="0" cap="none" spc="13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7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or</a:t>
            </a:r>
            <a:r>
              <a:rPr kumimoji="0" sz="4000" b="0" i="0" u="none" strike="noStrike" kern="0" cap="none" spc="-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young</a:t>
            </a:r>
            <a:r>
              <a:rPr kumimoji="0" sz="4000" b="0" i="0" u="none" strike="noStrike" kern="0" cap="none" spc="3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adults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7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Mostly</a:t>
            </a:r>
            <a:r>
              <a:rPr kumimoji="0" sz="4000" b="0" i="0" u="none" strike="noStrike" kern="0" cap="none" spc="-17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trauma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50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Usually</a:t>
            </a:r>
            <a:r>
              <a:rPr kumimoji="0" sz="4000" b="0" i="0" u="none" strike="noStrike" kern="0" cap="none" spc="2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6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mild,</a:t>
            </a:r>
            <a:r>
              <a:rPr kumimoji="0" sz="4000" b="0" i="0" u="none" strike="noStrike" kern="0" cap="none" spc="10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can</a:t>
            </a:r>
            <a:r>
              <a:rPr kumimoji="0" sz="4000" b="0" i="0" u="none" strike="noStrike" kern="0" cap="none" spc="-3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2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be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easily</a:t>
            </a:r>
            <a:r>
              <a:rPr kumimoji="0" sz="4000" b="0" i="0" u="none" strike="noStrike" kern="0" cap="none" spc="12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9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controlled</a:t>
            </a:r>
            <a:r>
              <a:rPr kumimoji="0" sz="4000" b="0" i="0" u="none" strike="noStrike" kern="0" cap="none" spc="18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2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by </a:t>
            </a:r>
            <a:r>
              <a:rPr kumimoji="0" sz="4000" b="0" i="0" u="none" strike="noStrike" kern="0" cap="none" spc="9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local</a:t>
            </a:r>
            <a:r>
              <a:rPr kumimoji="0" sz="4000" b="0" i="0" u="none" strike="noStrike" kern="0" cap="none" spc="-21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pressure</a:t>
            </a:r>
            <a:r>
              <a:rPr kumimoji="0" sz="4000" b="0" i="0" u="none" strike="noStrike" kern="0" cap="none" spc="1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or </a:t>
            </a:r>
            <a:r>
              <a:rPr kumimoji="0" sz="4000" b="0" i="0" u="none" strike="noStrike" kern="0" cap="none" spc="8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anterior</a:t>
            </a:r>
            <a:r>
              <a:rPr kumimoji="0" sz="4000" b="0" i="0" u="none" strike="noStrike" kern="0" cap="none" spc="36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2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pack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48651" name="object 16"/>
          <p:cNvSpPr txBox="1"/>
          <p:nvPr/>
        </p:nvSpPr>
        <p:spPr>
          <a:xfrm>
            <a:off x="6800850" y="2183355"/>
            <a:ext cx="6324600" cy="7773923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254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Less</a:t>
            </a:r>
            <a:r>
              <a:rPr kumimoji="0" sz="4000" b="0" i="0" u="none" strike="noStrike" kern="0" cap="none" spc="9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common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14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Mostly</a:t>
            </a:r>
            <a:r>
              <a:rPr kumimoji="0" sz="4000" b="0" i="0" u="none" strike="noStrike" kern="0" cap="none" spc="-13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0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from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posterosuperior</a:t>
            </a:r>
            <a:r>
              <a:rPr kumimoji="0" sz="4000" b="0" i="0" u="none" strike="noStrike" kern="0" cap="none" spc="18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14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part</a:t>
            </a:r>
            <a:r>
              <a:rPr kumimoji="0" sz="4000" b="0" i="0" u="none" strike="noStrike" kern="0" cap="none" spc="58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7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of </a:t>
            </a:r>
            <a:r>
              <a:rPr kumimoji="0" sz="4000" b="0" i="0" u="none" strike="noStrike" kern="0" cap="none" spc="-1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nasal</a:t>
            </a:r>
            <a:r>
              <a:rPr kumimoji="0" sz="4000" b="0" i="0" u="none" strike="noStrike" kern="0" cap="none" spc="-24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7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cavity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114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After</a:t>
            </a:r>
            <a:r>
              <a:rPr kumimoji="0" sz="4000" b="0" i="0" u="none" strike="noStrike" kern="0" cap="none" spc="3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40</a:t>
            </a:r>
            <a:r>
              <a:rPr kumimoji="0" sz="4000" b="0" i="0" u="none" strike="noStrike" kern="0" cap="none" spc="-7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years</a:t>
            </a:r>
            <a:r>
              <a:rPr kumimoji="0" sz="4000" b="0" i="0" u="none" strike="noStrike" kern="0" cap="none" spc="3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of</a:t>
            </a:r>
            <a:r>
              <a:rPr kumimoji="0" sz="4000" b="0" i="0" u="none" strike="noStrike" kern="0" cap="none" spc="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2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age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Spontaneous;</a:t>
            </a:r>
            <a:r>
              <a:rPr lang="en-US" sz="4000" dirty="0">
                <a:solidFill>
                  <a:srgbClr val="080001"/>
                </a:solidFill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55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often</a:t>
            </a:r>
            <a:r>
              <a:rPr kumimoji="0" sz="4000" b="0" i="0" u="none" strike="noStrike" kern="0" cap="none" spc="-1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due</a:t>
            </a:r>
            <a:r>
              <a:rPr kumimoji="0" sz="4000" b="0" i="0" u="none" strike="noStrike" kern="0" cap="none" spc="18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2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to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hypertension</a:t>
            </a:r>
            <a:r>
              <a:rPr kumimoji="0" sz="4000" b="0" i="0" u="none" strike="noStrike" kern="0" cap="none" spc="459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or </a:t>
            </a:r>
            <a:r>
              <a:rPr kumimoji="0" sz="4000" b="0" i="0" u="none" strike="noStrike" kern="0" cap="none" spc="4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arteriosclerosis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4200" marR="0" lvl="0" indent="-57150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Bleeding</a:t>
            </a:r>
            <a:r>
              <a:rPr kumimoji="0" sz="4000" b="0" i="0" u="none" strike="noStrike" kern="0" cap="none" spc="-50" normalizeH="0" baseline="0" noProof="0" dirty="0" smtClean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is</a:t>
            </a:r>
            <a:r>
              <a:rPr kumimoji="0" sz="4000" b="0" i="0" u="none" strike="noStrike" kern="0" cap="none" spc="2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-1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severe,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requires</a:t>
            </a:r>
            <a:r>
              <a:rPr kumimoji="0" sz="4000" b="0" i="0" u="none" strike="noStrike" kern="0" cap="none" spc="33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8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hospitalization;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postnasal</a:t>
            </a:r>
            <a:r>
              <a:rPr kumimoji="0" sz="4000" b="0" i="0" u="none" strike="noStrike" kern="0" cap="none" spc="-6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0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pack</a:t>
            </a:r>
            <a:r>
              <a:rPr kumimoji="0" sz="4000" b="0" i="0" u="none" strike="noStrike" kern="0" cap="none" spc="-3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4000" b="0" i="0" u="none" strike="noStrike" kern="0" cap="none" spc="14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often </a:t>
            </a:r>
            <a:r>
              <a:rPr kumimoji="0" sz="4000" b="0" i="0" u="none" strike="noStrike" kern="0" cap="none" spc="55" normalizeH="0" baseline="0" noProof="0" dirty="0">
                <a:ln>
                  <a:noFill/>
                </a:ln>
                <a:solidFill>
                  <a:srgbClr val="080001"/>
                </a:solidFill>
                <a:effectLst/>
                <a:uLnTx/>
                <a:uFillTx/>
                <a:latin typeface="Arial"/>
                <a:cs typeface="Arial"/>
              </a:rPr>
              <a:t>required</a:t>
            </a:r>
            <a:endParaRPr kumimoji="0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9271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object 5"/>
          <p:cNvSpPr txBox="1">
            <a:spLocks noGrp="1"/>
          </p:cNvSpPr>
          <p:nvPr>
            <p:ph type="title"/>
          </p:nvPr>
        </p:nvSpPr>
        <p:spPr>
          <a:xfrm>
            <a:off x="1085850" y="75377"/>
            <a:ext cx="10150475" cy="1898570"/>
          </a:xfrm>
          <a:prstGeom prst="rect">
            <a:avLst/>
          </a:prstGeom>
        </p:spPr>
        <p:txBody>
          <a:bodyPr vert="horz" wrap="square" lIns="0" tIns="1057249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130"/>
              </a:spcBef>
            </a:pPr>
            <a:r>
              <a:rPr lang="en-US" sz="5400" spc="-395" dirty="0"/>
              <a:t> </a:t>
            </a:r>
            <a:r>
              <a:rPr lang="en-US" sz="5400" spc="-395" dirty="0" smtClean="0"/>
              <a:t>      Other  </a:t>
            </a:r>
            <a:r>
              <a:rPr sz="5400" spc="-395" dirty="0" smtClean="0"/>
              <a:t>TYPES</a:t>
            </a:r>
            <a:r>
              <a:rPr sz="5400" spc="55" dirty="0" smtClean="0"/>
              <a:t> </a:t>
            </a:r>
            <a:r>
              <a:rPr sz="5400" dirty="0"/>
              <a:t>OF</a:t>
            </a:r>
            <a:r>
              <a:rPr sz="5400" spc="-60" dirty="0"/>
              <a:t> </a:t>
            </a:r>
            <a:r>
              <a:rPr sz="5400" spc="-430" dirty="0" smtClean="0"/>
              <a:t>EPISTAXIS</a:t>
            </a:r>
            <a:endParaRPr sz="5400" dirty="0"/>
          </a:p>
        </p:txBody>
      </p:sp>
      <p:sp>
        <p:nvSpPr>
          <p:cNvPr id="1048625" name="object 6"/>
          <p:cNvSpPr txBox="1"/>
          <p:nvPr/>
        </p:nvSpPr>
        <p:spPr>
          <a:xfrm>
            <a:off x="1085850" y="1995330"/>
            <a:ext cx="11353800" cy="10468571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583564" marR="5080" indent="-571500">
              <a:lnSpc>
                <a:spcPct val="105600"/>
              </a:lnSpc>
              <a:spcBef>
                <a:spcPts val="145"/>
              </a:spcBef>
              <a:buFont typeface="Wingdings" panose="05000000000000000000" pitchFamily="2" charset="2"/>
              <a:buChar char="§"/>
              <a:tabLst>
                <a:tab pos="2808605" algn="l"/>
                <a:tab pos="2953385" algn="l"/>
                <a:tab pos="3274060" algn="l"/>
                <a:tab pos="4423410" algn="l"/>
                <a:tab pos="5175885" algn="l"/>
                <a:tab pos="5725160" algn="l"/>
                <a:tab pos="8004175" algn="l"/>
                <a:tab pos="8465820" algn="l"/>
              </a:tabLst>
            </a:pPr>
            <a:r>
              <a:rPr sz="3700" b="1" spc="85" dirty="0" smtClean="0">
                <a:solidFill>
                  <a:srgbClr val="030303"/>
                </a:solidFill>
                <a:latin typeface="Arial"/>
                <a:cs typeface="Arial"/>
              </a:rPr>
              <a:t>Recurrent</a:t>
            </a:r>
            <a:r>
              <a:rPr sz="3700" b="1" dirty="0">
                <a:solidFill>
                  <a:srgbClr val="030303"/>
                </a:solidFill>
                <a:latin typeface="Arial"/>
                <a:cs typeface="Arial"/>
              </a:rPr>
              <a:t>		</a:t>
            </a:r>
            <a:r>
              <a:rPr sz="3700" b="1" spc="105" dirty="0">
                <a:solidFill>
                  <a:srgbClr val="030303"/>
                </a:solidFill>
                <a:latin typeface="Arial"/>
                <a:cs typeface="Arial"/>
              </a:rPr>
              <a:t>Epistaxis</a:t>
            </a:r>
            <a:r>
              <a:rPr sz="3700" b="1" spc="105" dirty="0" smtClean="0">
                <a:solidFill>
                  <a:srgbClr val="030303"/>
                </a:solidFill>
                <a:latin typeface="Arial"/>
                <a:cs typeface="Arial"/>
              </a:rPr>
              <a:t>:-</a:t>
            </a:r>
            <a:r>
              <a:rPr lang="en-US" sz="3700" b="1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90" dirty="0" smtClean="0">
                <a:solidFill>
                  <a:srgbClr val="030303"/>
                </a:solidFill>
                <a:latin typeface="Arial"/>
                <a:cs typeface="Arial"/>
              </a:rPr>
              <a:t>in</a:t>
            </a:r>
            <a:r>
              <a:rPr sz="3550" spc="35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40" dirty="0">
                <a:solidFill>
                  <a:srgbClr val="030303"/>
                </a:solidFill>
                <a:latin typeface="Arial"/>
                <a:cs typeface="Arial"/>
              </a:rPr>
              <a:t>recurrent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	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20" dirty="0" smtClean="0">
                <a:solidFill>
                  <a:srgbClr val="030303"/>
                </a:solidFill>
                <a:latin typeface="Arial"/>
                <a:cs typeface="Arial"/>
              </a:rPr>
              <a:t>nose </a:t>
            </a:r>
            <a:r>
              <a:rPr sz="3550" spc="50" dirty="0" smtClean="0">
                <a:solidFill>
                  <a:srgbClr val="030303"/>
                </a:solidFill>
                <a:latin typeface="Arial"/>
                <a:cs typeface="Arial"/>
              </a:rPr>
              <a:t>bleeds</a:t>
            </a:r>
            <a:r>
              <a:rPr lang="en-US" sz="3550" spc="4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25" dirty="0" smtClean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lang="en-US" sz="35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45" dirty="0" smtClean="0">
                <a:solidFill>
                  <a:srgbClr val="030303"/>
                </a:solidFill>
                <a:latin typeface="Arial"/>
                <a:cs typeface="Arial"/>
              </a:rPr>
              <a:t>episode</a:t>
            </a:r>
            <a:r>
              <a:rPr sz="3550" spc="14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25" dirty="0" smtClean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lang="en-US" sz="35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50" dirty="0" smtClean="0">
                <a:solidFill>
                  <a:srgbClr val="030303"/>
                </a:solidFill>
                <a:latin typeface="Arial"/>
                <a:cs typeface="Arial"/>
              </a:rPr>
              <a:t>bloods</a:t>
            </a:r>
            <a:r>
              <a:rPr sz="3550" spc="33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happens</a:t>
            </a:r>
            <a:r>
              <a:rPr sz="3550" spc="24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30" dirty="0">
                <a:solidFill>
                  <a:srgbClr val="030303"/>
                </a:solidFill>
                <a:latin typeface="Arial"/>
                <a:cs typeface="Arial"/>
              </a:rPr>
              <a:t>only</a:t>
            </a:r>
            <a:r>
              <a:rPr sz="3550" spc="204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85" dirty="0">
                <a:solidFill>
                  <a:srgbClr val="030303"/>
                </a:solidFill>
                <a:latin typeface="Arial"/>
                <a:cs typeface="Arial"/>
              </a:rPr>
              <a:t>at </a:t>
            </a:r>
            <a:r>
              <a:rPr sz="3550" spc="190" dirty="0">
                <a:solidFill>
                  <a:srgbClr val="030303"/>
                </a:solidFill>
                <a:latin typeface="Arial"/>
                <a:cs typeface="Arial"/>
              </a:rPr>
              <a:t>certain</a:t>
            </a:r>
            <a:r>
              <a:rPr sz="3550" spc="1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95" dirty="0">
                <a:solidFill>
                  <a:srgbClr val="030303"/>
                </a:solidFill>
                <a:latin typeface="Arial"/>
                <a:cs typeface="Arial"/>
              </a:rPr>
              <a:t>periods</a:t>
            </a:r>
            <a:r>
              <a:rPr sz="3550" spc="204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60" dirty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	</a:t>
            </a:r>
            <a:r>
              <a:rPr sz="3550" spc="254" dirty="0">
                <a:solidFill>
                  <a:srgbClr val="030303"/>
                </a:solidFill>
                <a:latin typeface="Arial"/>
                <a:cs typeface="Arial"/>
              </a:rPr>
              <a:t>time.</a:t>
            </a:r>
            <a:r>
              <a:rPr sz="3550" spc="1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70" dirty="0" smtClean="0">
                <a:solidFill>
                  <a:srgbClr val="030303"/>
                </a:solidFill>
                <a:latin typeface="Arial"/>
                <a:cs typeface="Arial"/>
              </a:rPr>
              <a:t>Recurrent</a:t>
            </a:r>
            <a:r>
              <a:rPr lang="en-US" sz="35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10" dirty="0" smtClean="0">
                <a:solidFill>
                  <a:srgbClr val="030303"/>
                </a:solidFill>
                <a:latin typeface="Arial"/>
                <a:cs typeface="Arial"/>
              </a:rPr>
              <a:t>nosebleed 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can</a:t>
            </a:r>
            <a:r>
              <a:rPr sz="3550" spc="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95" dirty="0">
                <a:solidFill>
                  <a:srgbClr val="030303"/>
                </a:solidFill>
                <a:latin typeface="Arial"/>
                <a:cs typeface="Arial"/>
              </a:rPr>
              <a:t>be</a:t>
            </a:r>
            <a:r>
              <a:rPr sz="3550" spc="-5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dirty="0" smtClean="0">
                <a:solidFill>
                  <a:srgbClr val="030303"/>
                </a:solidFill>
                <a:latin typeface="Arial"/>
                <a:cs typeface="Arial"/>
              </a:rPr>
              <a:t>seasonal</a:t>
            </a:r>
            <a:r>
              <a:rPr sz="3550" spc="210" dirty="0" smtClean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r>
              <a:rPr sz="3550" spc="16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85" dirty="0">
                <a:solidFill>
                  <a:srgbClr val="030303"/>
                </a:solidFill>
                <a:latin typeface="Arial"/>
                <a:cs typeface="Arial"/>
              </a:rPr>
              <a:t>Its</a:t>
            </a:r>
            <a:r>
              <a:rPr sz="3550" spc="-5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50" dirty="0" smtClean="0">
                <a:solidFill>
                  <a:srgbClr val="030303"/>
                </a:solidFill>
                <a:latin typeface="Arial"/>
                <a:cs typeface="Arial"/>
              </a:rPr>
              <a:t>most</a:t>
            </a:r>
            <a:r>
              <a:rPr lang="en-US" sz="3550" spc="50" dirty="0" smtClean="0">
                <a:solidFill>
                  <a:srgbClr val="030303"/>
                </a:solidFill>
                <a:latin typeface="Arial"/>
                <a:cs typeface="Arial"/>
              </a:rPr>
              <a:t>ly</a:t>
            </a:r>
            <a:r>
              <a:rPr sz="3550" spc="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55" dirty="0" smtClean="0">
                <a:solidFill>
                  <a:srgbClr val="030303"/>
                </a:solidFill>
                <a:latin typeface="Arial"/>
                <a:cs typeface="Arial"/>
              </a:rPr>
              <a:t>happen</a:t>
            </a:r>
            <a:r>
              <a:rPr lang="en-US" sz="3550" spc="55" dirty="0" smtClean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3550" spc="16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20" dirty="0">
                <a:solidFill>
                  <a:srgbClr val="030303"/>
                </a:solidFill>
                <a:latin typeface="Arial"/>
                <a:cs typeface="Arial"/>
              </a:rPr>
              <a:t>when</a:t>
            </a:r>
            <a:r>
              <a:rPr sz="3550" spc="3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95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3550" spc="4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40" dirty="0">
                <a:solidFill>
                  <a:srgbClr val="030303"/>
                </a:solidFill>
                <a:latin typeface="Arial"/>
                <a:cs typeface="Arial"/>
              </a:rPr>
              <a:t>weather</a:t>
            </a:r>
            <a:r>
              <a:rPr sz="3550" spc="3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60" dirty="0">
                <a:solidFill>
                  <a:srgbClr val="030303"/>
                </a:solidFill>
                <a:latin typeface="Arial"/>
                <a:cs typeface="Arial"/>
              </a:rPr>
              <a:t>get</a:t>
            </a:r>
            <a:r>
              <a:rPr sz="3550" spc="3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60" dirty="0">
                <a:solidFill>
                  <a:srgbClr val="030303"/>
                </a:solidFill>
                <a:latin typeface="Arial"/>
                <a:cs typeface="Arial"/>
              </a:rPr>
              <a:t>hot</a:t>
            </a:r>
            <a:r>
              <a:rPr sz="3550" spc="2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55" dirty="0">
                <a:solidFill>
                  <a:srgbClr val="030303"/>
                </a:solidFill>
                <a:latin typeface="Arial"/>
                <a:cs typeface="Arial"/>
              </a:rPr>
              <a:t>and</a:t>
            </a:r>
            <a:r>
              <a:rPr sz="3550" spc="1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90" dirty="0" smtClean="0">
                <a:solidFill>
                  <a:srgbClr val="030303"/>
                </a:solidFill>
                <a:latin typeface="Arial"/>
                <a:cs typeface="Arial"/>
              </a:rPr>
              <a:t>dry.</a:t>
            </a:r>
            <a:endParaRPr lang="en-US" sz="3550" dirty="0">
              <a:latin typeface="Arial"/>
              <a:cs typeface="Arial"/>
            </a:endParaRPr>
          </a:p>
          <a:p>
            <a:pPr marL="583564" marR="5080" indent="-571500">
              <a:lnSpc>
                <a:spcPct val="105600"/>
              </a:lnSpc>
              <a:spcBef>
                <a:spcPts val="145"/>
              </a:spcBef>
              <a:buFont typeface="Wingdings" panose="05000000000000000000" pitchFamily="2" charset="2"/>
              <a:buChar char="§"/>
              <a:tabLst>
                <a:tab pos="2808605" algn="l"/>
                <a:tab pos="2953385" algn="l"/>
                <a:tab pos="3274060" algn="l"/>
                <a:tab pos="4423410" algn="l"/>
                <a:tab pos="5175885" algn="l"/>
                <a:tab pos="5725160" algn="l"/>
                <a:tab pos="8004175" algn="l"/>
                <a:tab pos="8465820" algn="l"/>
              </a:tabLst>
            </a:pPr>
            <a:r>
              <a:rPr sz="3450" b="1" spc="55" dirty="0" smtClean="0">
                <a:solidFill>
                  <a:srgbClr val="030303"/>
                </a:solidFill>
                <a:latin typeface="Arial"/>
                <a:cs typeface="Arial"/>
              </a:rPr>
              <a:t>Constant</a:t>
            </a:r>
            <a:r>
              <a:rPr sz="3450" b="1" spc="26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450" b="1" spc="-10" dirty="0">
                <a:solidFill>
                  <a:srgbClr val="030303"/>
                </a:solidFill>
                <a:latin typeface="Arial"/>
                <a:cs typeface="Arial"/>
              </a:rPr>
              <a:t>Epistaxis</a:t>
            </a:r>
            <a:r>
              <a:rPr sz="3450" b="1" spc="-10" dirty="0" smtClean="0">
                <a:solidFill>
                  <a:srgbClr val="030303"/>
                </a:solidFill>
                <a:latin typeface="Arial"/>
                <a:cs typeface="Arial"/>
              </a:rPr>
              <a:t>:-</a:t>
            </a:r>
            <a:r>
              <a:rPr lang="en-US" sz="3450" b="1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75" dirty="0" smtClean="0">
                <a:solidFill>
                  <a:srgbClr val="030303"/>
                </a:solidFill>
                <a:latin typeface="Arial"/>
                <a:cs typeface="Arial"/>
              </a:rPr>
              <a:t>this</a:t>
            </a:r>
            <a:r>
              <a:rPr sz="3550" spc="17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50" dirty="0">
                <a:solidFill>
                  <a:srgbClr val="030303"/>
                </a:solidFill>
                <a:latin typeface="Arial"/>
                <a:cs typeface="Arial"/>
              </a:rPr>
              <a:t>is</a:t>
            </a:r>
            <a:r>
              <a:rPr sz="3550" spc="1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95" dirty="0">
                <a:solidFill>
                  <a:srgbClr val="030303"/>
                </a:solidFill>
                <a:latin typeface="Arial"/>
                <a:cs typeface="Arial"/>
              </a:rPr>
              <a:t>type</a:t>
            </a:r>
            <a:r>
              <a:rPr sz="3550" spc="4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45" dirty="0" smtClean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lang="en-US" sz="3550" spc="14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10" dirty="0" smtClean="0">
                <a:solidFill>
                  <a:srgbClr val="030303"/>
                </a:solidFill>
                <a:latin typeface="Arial"/>
                <a:cs typeface="Arial"/>
              </a:rPr>
              <a:t>nose</a:t>
            </a:r>
            <a:r>
              <a:rPr lang="en-US" sz="3550" spc="-1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10" dirty="0" smtClean="0">
                <a:solidFill>
                  <a:srgbClr val="030303"/>
                </a:solidFill>
                <a:latin typeface="Arial"/>
                <a:cs typeface="Arial"/>
              </a:rPr>
              <a:t>bleed</a:t>
            </a:r>
            <a:r>
              <a:rPr lang="en-US" sz="35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229" dirty="0" smtClean="0">
                <a:solidFill>
                  <a:srgbClr val="030303"/>
                </a:solidFill>
                <a:latin typeface="Arial"/>
                <a:cs typeface="Arial"/>
              </a:rPr>
              <a:t>that</a:t>
            </a:r>
            <a:r>
              <a:rPr sz="3550" spc="33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happens</a:t>
            </a:r>
            <a:r>
              <a:rPr sz="3550" spc="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-25" dirty="0" smtClean="0">
                <a:solidFill>
                  <a:srgbClr val="030303"/>
                </a:solidFill>
                <a:latin typeface="Arial"/>
                <a:cs typeface="Arial"/>
              </a:rPr>
              <a:t>for</a:t>
            </a:r>
            <a:r>
              <a:rPr lang="en-US" sz="35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dirty="0" smtClean="0">
                <a:solidFill>
                  <a:srgbClr val="030303"/>
                </a:solidFill>
                <a:latin typeface="Arial"/>
                <a:cs typeface="Arial"/>
              </a:rPr>
              <a:t>a</a:t>
            </a:r>
            <a:r>
              <a:rPr sz="3550" spc="54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longer</a:t>
            </a:r>
            <a:r>
              <a:rPr sz="3550" spc="6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45" dirty="0">
                <a:solidFill>
                  <a:srgbClr val="030303"/>
                </a:solidFill>
                <a:latin typeface="Arial"/>
                <a:cs typeface="Arial"/>
              </a:rPr>
              <a:t>period </a:t>
            </a:r>
            <a:r>
              <a:rPr sz="3550" spc="120" dirty="0" smtClean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lang="en-US" sz="35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254" dirty="0" smtClean="0">
                <a:solidFill>
                  <a:srgbClr val="030303"/>
                </a:solidFill>
                <a:latin typeface="Arial"/>
                <a:cs typeface="Arial"/>
              </a:rPr>
              <a:t>time</a:t>
            </a:r>
            <a:r>
              <a:rPr sz="3550" spc="254" dirty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r>
              <a:rPr sz="3550" spc="1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95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3550" spc="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125" dirty="0">
                <a:solidFill>
                  <a:srgbClr val="030303"/>
                </a:solidFill>
                <a:latin typeface="Arial"/>
                <a:cs typeface="Arial"/>
              </a:rPr>
              <a:t>bleeding</a:t>
            </a:r>
            <a:r>
              <a:rPr sz="3550" spc="35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dirty="0">
                <a:solidFill>
                  <a:srgbClr val="030303"/>
                </a:solidFill>
                <a:latin typeface="Arial"/>
                <a:cs typeface="Arial"/>
              </a:rPr>
              <a:t>is</a:t>
            </a:r>
            <a:r>
              <a:rPr sz="3550" spc="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85" dirty="0" err="1" smtClean="0">
                <a:solidFill>
                  <a:srgbClr val="030303"/>
                </a:solidFill>
                <a:latin typeface="Arial"/>
                <a:cs typeface="Arial"/>
              </a:rPr>
              <a:t>continuous</a:t>
            </a:r>
            <a:r>
              <a:rPr lang="en-US" sz="3550" spc="85" dirty="0" err="1" smtClean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lang="en-US" sz="3550" spc="8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550" spc="45" dirty="0" smtClean="0">
                <a:solidFill>
                  <a:srgbClr val="030303"/>
                </a:solidFill>
                <a:latin typeface="Arial"/>
                <a:cs typeface="Arial"/>
              </a:rPr>
              <a:t>( </a:t>
            </a:r>
            <a:r>
              <a:rPr sz="3550" spc="125" dirty="0">
                <a:solidFill>
                  <a:srgbClr val="030303"/>
                </a:solidFill>
                <a:latin typeface="Arial"/>
                <a:cs typeface="Arial"/>
              </a:rPr>
              <a:t>45min</a:t>
            </a:r>
            <a:r>
              <a:rPr sz="3550" spc="125" dirty="0" smtClean="0">
                <a:solidFill>
                  <a:srgbClr val="030303"/>
                </a:solidFill>
                <a:latin typeface="Arial"/>
                <a:cs typeface="Arial"/>
              </a:rPr>
              <a:t>)</a:t>
            </a:r>
            <a:r>
              <a:rPr lang="en-US" sz="3550" spc="125" dirty="0" smtClean="0">
                <a:solidFill>
                  <a:srgbClr val="030303"/>
                </a:solidFill>
                <a:latin typeface="Arial"/>
                <a:cs typeface="Arial"/>
              </a:rPr>
              <a:t>.</a:t>
            </a:r>
          </a:p>
          <a:p>
            <a:pPr marL="583565" marR="5080" indent="-571500">
              <a:lnSpc>
                <a:spcPct val="105400"/>
              </a:lnSpc>
              <a:spcBef>
                <a:spcPts val="130"/>
              </a:spcBef>
              <a:buFont typeface="Wingdings" panose="05000000000000000000" pitchFamily="2" charset="2"/>
              <a:buChar char="§"/>
              <a:tabLst>
                <a:tab pos="1236345" algn="l"/>
              </a:tabLst>
            </a:pPr>
            <a:r>
              <a:rPr lang="en-US" sz="3550" b="1" dirty="0" smtClean="0">
                <a:solidFill>
                  <a:srgbClr val="030303"/>
                </a:solidFill>
                <a:latin typeface="Arial"/>
                <a:cs typeface="Arial"/>
              </a:rPr>
              <a:t>Sudden</a:t>
            </a:r>
            <a:r>
              <a:rPr lang="en-US" sz="3550" b="1" spc="17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b="1" spc="95" dirty="0" smtClean="0">
                <a:solidFill>
                  <a:srgbClr val="030303"/>
                </a:solidFill>
                <a:latin typeface="Arial"/>
                <a:cs typeface="Arial"/>
              </a:rPr>
              <a:t>epistaxis:-</a:t>
            </a:r>
            <a:r>
              <a:rPr lang="en-US" sz="3550" b="1" spc="38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These</a:t>
            </a:r>
            <a:r>
              <a:rPr lang="en-US" sz="3550" spc="6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50" dirty="0" smtClean="0">
                <a:solidFill>
                  <a:srgbClr val="030303"/>
                </a:solidFill>
                <a:latin typeface="Arial"/>
                <a:cs typeface="Arial"/>
              </a:rPr>
              <a:t>are</a:t>
            </a:r>
            <a:r>
              <a:rPr lang="en-US" sz="3550" spc="-2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nosebleeds</a:t>
            </a:r>
            <a:r>
              <a:rPr lang="en-US" sz="3550" spc="16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30" dirty="0" smtClean="0">
                <a:solidFill>
                  <a:srgbClr val="030303"/>
                </a:solidFill>
                <a:latin typeface="Arial"/>
                <a:cs typeface="Arial"/>
              </a:rPr>
              <a:t>which </a:t>
            </a:r>
            <a:r>
              <a:rPr lang="en-US" sz="3550" spc="110" dirty="0" smtClean="0">
                <a:solidFill>
                  <a:srgbClr val="030303"/>
                </a:solidFill>
                <a:latin typeface="Arial"/>
                <a:cs typeface="Arial"/>
              </a:rPr>
              <a:t>could</a:t>
            </a:r>
            <a:r>
              <a:rPr lang="en-US" sz="3550" spc="21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70" dirty="0" smtClean="0">
                <a:solidFill>
                  <a:srgbClr val="030303"/>
                </a:solidFill>
                <a:latin typeface="Arial"/>
                <a:cs typeface="Arial"/>
              </a:rPr>
              <a:t>happen</a:t>
            </a:r>
            <a:r>
              <a:rPr lang="en-US" sz="3550" spc="17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35" dirty="0" smtClean="0">
                <a:solidFill>
                  <a:srgbClr val="030303"/>
                </a:solidFill>
                <a:latin typeface="Arial"/>
                <a:cs typeface="Arial"/>
              </a:rPr>
              <a:t>anytime</a:t>
            </a:r>
            <a:r>
              <a:rPr lang="en-US" sz="3550" spc="28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14" dirty="0" smtClean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lang="en-US" sz="3550" spc="47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25" dirty="0" smtClean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lang="en-US" sz="3550" spc="40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day,</a:t>
            </a:r>
            <a:r>
              <a:rPr lang="en-US" sz="3550" spc="24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regardless</a:t>
            </a:r>
            <a:r>
              <a:rPr lang="en-US" sz="3550" spc="30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-25" dirty="0" smtClean="0">
                <a:solidFill>
                  <a:srgbClr val="030303"/>
                </a:solidFill>
                <a:latin typeface="Arial"/>
                <a:cs typeface="Arial"/>
              </a:rPr>
              <a:t>of the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200" dirty="0" smtClean="0">
                <a:solidFill>
                  <a:srgbClr val="030303"/>
                </a:solidFill>
                <a:latin typeface="Arial"/>
                <a:cs typeface="Arial"/>
              </a:rPr>
              <a:t>activity</a:t>
            </a:r>
            <a:r>
              <a:rPr lang="en-US" sz="3550" spc="1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215" dirty="0" smtClean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lang="en-US" sz="3550" spc="29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240" dirty="0" smtClean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lang="en-US" sz="3550" spc="-14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200" dirty="0" smtClean="0">
                <a:solidFill>
                  <a:srgbClr val="030303"/>
                </a:solidFill>
                <a:latin typeface="Arial"/>
                <a:cs typeface="Arial"/>
              </a:rPr>
              <a:t>individual,</a:t>
            </a:r>
            <a:r>
              <a:rPr lang="en-US" sz="3550" spc="21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95" dirty="0" smtClean="0">
                <a:solidFill>
                  <a:srgbClr val="030303"/>
                </a:solidFill>
                <a:latin typeface="Arial"/>
                <a:cs typeface="Arial"/>
              </a:rPr>
              <a:t>Whether</a:t>
            </a:r>
            <a:r>
              <a:rPr lang="en-US" sz="3550" spc="434" dirty="0" smtClean="0">
                <a:solidFill>
                  <a:srgbClr val="030303"/>
                </a:solidFill>
                <a:latin typeface="Arial"/>
                <a:cs typeface="Arial"/>
              </a:rPr>
              <a:t> at</a:t>
            </a:r>
            <a:r>
              <a:rPr lang="en-US" sz="3550" spc="18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30" dirty="0" smtClean="0">
                <a:solidFill>
                  <a:srgbClr val="030303"/>
                </a:solidFill>
                <a:latin typeface="Arial"/>
                <a:cs typeface="Arial"/>
              </a:rPr>
              <a:t>rest</a:t>
            </a:r>
            <a:r>
              <a:rPr lang="en-US" sz="3550" spc="-8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40" dirty="0" smtClean="0">
                <a:solidFill>
                  <a:srgbClr val="030303"/>
                </a:solidFill>
                <a:latin typeface="Arial"/>
                <a:cs typeface="Arial"/>
              </a:rPr>
              <a:t>or while</a:t>
            </a:r>
            <a:r>
              <a:rPr lang="en-US" sz="3550" spc="27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90" dirty="0" smtClean="0">
                <a:solidFill>
                  <a:srgbClr val="030303"/>
                </a:solidFill>
                <a:latin typeface="Arial"/>
                <a:cs typeface="Arial"/>
              </a:rPr>
              <a:t>active.</a:t>
            </a:r>
            <a:endParaRPr lang="en-US" sz="3550" dirty="0" smtClean="0">
              <a:latin typeface="Arial"/>
              <a:cs typeface="Arial"/>
            </a:endParaRPr>
          </a:p>
          <a:p>
            <a:pPr marL="583565" marR="5080" indent="-571500">
              <a:lnSpc>
                <a:spcPct val="105400"/>
              </a:lnSpc>
              <a:spcBef>
                <a:spcPts val="130"/>
              </a:spcBef>
              <a:buFont typeface="Wingdings" panose="05000000000000000000" pitchFamily="2" charset="2"/>
              <a:buChar char="§"/>
              <a:tabLst>
                <a:tab pos="1236345" algn="l"/>
              </a:tabLst>
            </a:pPr>
            <a:r>
              <a:rPr lang="en-US" sz="3550" b="1" dirty="0" smtClean="0">
                <a:solidFill>
                  <a:srgbClr val="030303"/>
                </a:solidFill>
                <a:latin typeface="Arial"/>
                <a:cs typeface="Arial"/>
              </a:rPr>
              <a:t>Chronic</a:t>
            </a:r>
            <a:r>
              <a:rPr lang="en-US" sz="3550" b="1" spc="14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b="1" spc="95" dirty="0" smtClean="0">
                <a:solidFill>
                  <a:srgbClr val="030303"/>
                </a:solidFill>
                <a:latin typeface="Arial"/>
                <a:cs typeface="Arial"/>
              </a:rPr>
              <a:t>epistaxis:-</a:t>
            </a:r>
            <a:r>
              <a:rPr lang="en-US" sz="3550" b="1" spc="47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85" dirty="0" smtClean="0">
                <a:solidFill>
                  <a:srgbClr val="030303"/>
                </a:solidFill>
                <a:latin typeface="Arial"/>
                <a:cs typeface="Arial"/>
              </a:rPr>
              <a:t>nosebleed </a:t>
            </a:r>
            <a:r>
              <a:rPr lang="en-US" sz="3550" spc="100" dirty="0" smtClean="0">
                <a:solidFill>
                  <a:srgbClr val="030303"/>
                </a:solidFill>
                <a:latin typeface="Arial"/>
                <a:cs typeface="Arial"/>
              </a:rPr>
              <a:t>experienced</a:t>
            </a:r>
            <a:r>
              <a:rPr lang="en-US" sz="3550" spc="34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55" dirty="0" smtClean="0">
                <a:solidFill>
                  <a:srgbClr val="030303"/>
                </a:solidFill>
                <a:latin typeface="Arial"/>
                <a:cs typeface="Arial"/>
              </a:rPr>
              <a:t>for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35" dirty="0" smtClean="0">
                <a:solidFill>
                  <a:srgbClr val="030303"/>
                </a:solidFill>
                <a:latin typeface="Arial"/>
                <a:cs typeface="Arial"/>
              </a:rPr>
              <a:t>more</a:t>
            </a:r>
            <a:r>
              <a:rPr lang="en-US" sz="3550" spc="2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45" dirty="0" smtClean="0">
                <a:solidFill>
                  <a:srgbClr val="030303"/>
                </a:solidFill>
                <a:latin typeface="Arial"/>
                <a:cs typeface="Arial"/>
              </a:rPr>
              <a:t>then </a:t>
            </a:r>
            <a:r>
              <a:rPr lang="en-US" sz="3550" spc="140" dirty="0" smtClean="0">
                <a:solidFill>
                  <a:srgbClr val="030303"/>
                </a:solidFill>
                <a:latin typeface="Arial"/>
                <a:cs typeface="Arial"/>
              </a:rPr>
              <a:t>6month.</a:t>
            </a:r>
            <a:r>
              <a:rPr lang="en-US" sz="3550" spc="220" dirty="0" smtClean="0">
                <a:solidFill>
                  <a:srgbClr val="030303"/>
                </a:solidFill>
                <a:latin typeface="Arial"/>
                <a:cs typeface="Arial"/>
              </a:rPr>
              <a:t> This type of</a:t>
            </a:r>
            <a:r>
              <a:rPr lang="en-US" sz="3550" spc="254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25" dirty="0" smtClean="0">
                <a:solidFill>
                  <a:srgbClr val="030303"/>
                </a:solidFill>
                <a:latin typeface="Arial"/>
                <a:cs typeface="Arial"/>
              </a:rPr>
              <a:t>bleeding</a:t>
            </a:r>
            <a:r>
              <a:rPr lang="en-US" sz="3550" spc="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55" dirty="0" smtClean="0">
                <a:solidFill>
                  <a:srgbClr val="030303"/>
                </a:solidFill>
                <a:latin typeface="Arial"/>
                <a:cs typeface="Arial"/>
              </a:rPr>
              <a:t>happen</a:t>
            </a:r>
            <a:r>
              <a:rPr lang="en-US" sz="3550" spc="12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as</a:t>
            </a:r>
            <a:r>
              <a:rPr lang="en-US" sz="3550" spc="10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40" dirty="0" smtClean="0">
                <a:solidFill>
                  <a:srgbClr val="030303"/>
                </a:solidFill>
                <a:latin typeface="Arial"/>
                <a:cs typeface="Arial"/>
              </a:rPr>
              <a:t>result</a:t>
            </a:r>
            <a:r>
              <a:rPr lang="en-US" sz="3550" spc="19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45" dirty="0" smtClean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lang="en-US" sz="3550" spc="24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45" dirty="0" smtClean="0">
                <a:solidFill>
                  <a:srgbClr val="030303"/>
                </a:solidFill>
                <a:latin typeface="Arial"/>
                <a:cs typeface="Arial"/>
              </a:rPr>
              <a:t>a </a:t>
            </a:r>
            <a:r>
              <a:rPr lang="en-US" sz="3550" spc="95" dirty="0" smtClean="0">
                <a:solidFill>
                  <a:srgbClr val="030303"/>
                </a:solidFill>
                <a:latin typeface="Arial"/>
                <a:cs typeface="Arial"/>
              </a:rPr>
              <a:t>chronic</a:t>
            </a:r>
            <a:r>
              <a:rPr lang="en-US" sz="3550" spc="36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disease</a:t>
            </a:r>
            <a:r>
              <a:rPr lang="en-US" sz="3550" spc="18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-1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45" dirty="0" smtClean="0">
                <a:solidFill>
                  <a:srgbClr val="030303"/>
                </a:solidFill>
                <a:latin typeface="Arial"/>
                <a:cs typeface="Arial"/>
              </a:rPr>
              <a:t>such as;</a:t>
            </a:r>
            <a:r>
              <a:rPr lang="en-US" sz="3550" spc="38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Chronic</a:t>
            </a:r>
            <a:r>
              <a:rPr lang="en-US" sz="3550" spc="44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95" dirty="0" smtClean="0">
                <a:solidFill>
                  <a:srgbClr val="030303"/>
                </a:solidFill>
                <a:latin typeface="Arial"/>
                <a:cs typeface="Arial"/>
              </a:rPr>
              <a:t>liver</a:t>
            </a:r>
            <a:r>
              <a:rPr lang="en-US" sz="3550" spc="18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00" dirty="0" smtClean="0">
                <a:solidFill>
                  <a:srgbClr val="030303"/>
                </a:solidFill>
                <a:latin typeface="Arial"/>
                <a:cs typeface="Arial"/>
              </a:rPr>
              <a:t>or kidney</a:t>
            </a:r>
            <a:r>
              <a:rPr lang="en-US" sz="3550" spc="36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disease,</a:t>
            </a:r>
            <a:r>
              <a:rPr lang="en-US" sz="3550" spc="484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vascular</a:t>
            </a:r>
            <a:r>
              <a:rPr lang="en-US" sz="3550" spc="4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50" dirty="0" smtClean="0">
                <a:solidFill>
                  <a:srgbClr val="030303"/>
                </a:solidFill>
                <a:latin typeface="Arial"/>
                <a:cs typeface="Arial"/>
              </a:rPr>
              <a:t>malformation, </a:t>
            </a:r>
            <a:r>
              <a:rPr lang="en-US" sz="3550" spc="90" dirty="0" smtClean="0">
                <a:solidFill>
                  <a:srgbClr val="030303"/>
                </a:solidFill>
                <a:latin typeface="Arial"/>
                <a:cs typeface="Arial"/>
              </a:rPr>
              <a:t>long </a:t>
            </a:r>
            <a:r>
              <a:rPr lang="en-US" sz="3550" spc="245" dirty="0" smtClean="0">
                <a:solidFill>
                  <a:srgbClr val="030303"/>
                </a:solidFill>
                <a:latin typeface="Arial"/>
                <a:cs typeface="Arial"/>
              </a:rPr>
              <a:t>term</a:t>
            </a:r>
            <a:r>
              <a:rPr lang="en-US" sz="3550" spc="2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dirty="0" smtClean="0">
                <a:solidFill>
                  <a:srgbClr val="030303"/>
                </a:solidFill>
                <a:latin typeface="Arial"/>
                <a:cs typeface="Arial"/>
              </a:rPr>
              <a:t>use</a:t>
            </a:r>
            <a:r>
              <a:rPr lang="en-US" sz="3550" spc="2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550" spc="130" dirty="0" smtClean="0">
                <a:solidFill>
                  <a:srgbClr val="030303"/>
                </a:solidFill>
                <a:latin typeface="Arial"/>
                <a:cs typeface="Arial"/>
              </a:rPr>
              <a:t>medication.</a:t>
            </a:r>
            <a:endParaRPr lang="en-US" sz="3550" dirty="0" smtClean="0">
              <a:latin typeface="Arial"/>
              <a:cs typeface="Arial"/>
            </a:endParaRPr>
          </a:p>
          <a:p>
            <a:pPr marL="583564" marR="5080" indent="-571500">
              <a:lnSpc>
                <a:spcPct val="105600"/>
              </a:lnSpc>
              <a:spcBef>
                <a:spcPts val="145"/>
              </a:spcBef>
              <a:buFont typeface="Wingdings" panose="05000000000000000000" pitchFamily="2" charset="2"/>
              <a:buChar char="§"/>
              <a:tabLst>
                <a:tab pos="2808605" algn="l"/>
                <a:tab pos="2953385" algn="l"/>
                <a:tab pos="3274060" algn="l"/>
                <a:tab pos="4423410" algn="l"/>
                <a:tab pos="5175885" algn="l"/>
                <a:tab pos="5725160" algn="l"/>
                <a:tab pos="8004175" algn="l"/>
                <a:tab pos="8465820" algn="l"/>
              </a:tabLst>
            </a:pPr>
            <a:endParaRPr sz="35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object 6"/>
          <p:cNvSpPr txBox="1">
            <a:spLocks noGrp="1"/>
          </p:cNvSpPr>
          <p:nvPr>
            <p:ph type="title"/>
          </p:nvPr>
        </p:nvSpPr>
        <p:spPr>
          <a:xfrm>
            <a:off x="1057824" y="2069973"/>
            <a:ext cx="10118090" cy="2898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marR="5080" indent="-571500">
              <a:lnSpc>
                <a:spcPts val="4520"/>
              </a:lnSpc>
              <a:spcBef>
                <a:spcPts val="100"/>
              </a:spcBef>
              <a:buFont typeface="Wingdings" panose="05000000000000000000" pitchFamily="2" charset="2"/>
              <a:buChar char="§"/>
              <a:tabLst>
                <a:tab pos="4686300" algn="l"/>
              </a:tabLst>
            </a:pPr>
            <a:r>
              <a:rPr lang="en-US" sz="3550" b="1" cap="none" spc="55" dirty="0" smtClean="0">
                <a:solidFill>
                  <a:schemeClr val="tx1"/>
                </a:solidFill>
                <a:latin typeface="Arial"/>
                <a:cs typeface="Arial"/>
              </a:rPr>
              <a:t>heavy</a:t>
            </a:r>
            <a:r>
              <a:rPr lang="en-US" sz="3550" b="1" cap="none" spc="26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sz="3550" b="1" cap="none" spc="-10" dirty="0" smtClean="0">
                <a:solidFill>
                  <a:schemeClr val="tx1"/>
                </a:solidFill>
                <a:latin typeface="Arial"/>
                <a:cs typeface="Arial"/>
              </a:rPr>
              <a:t>nosebleed</a:t>
            </a:r>
            <a:r>
              <a:rPr sz="3550" spc="-10" dirty="0" smtClean="0">
                <a:solidFill>
                  <a:srgbClr val="010101"/>
                </a:solidFill>
                <a:latin typeface="Arial"/>
                <a:cs typeface="Arial"/>
              </a:rPr>
              <a:t>:-</a:t>
            </a:r>
            <a:r>
              <a:rPr lang="en-US" sz="355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10" dirty="0" smtClean="0">
                <a:solidFill>
                  <a:srgbClr val="010101"/>
                </a:solidFill>
                <a:latin typeface="Arial"/>
                <a:cs typeface="Arial"/>
              </a:rPr>
              <a:t>where</a:t>
            </a:r>
            <a:r>
              <a:rPr lang="en-US" sz="3600" b="0" cap="none" spc="140" dirty="0" smtClean="0">
                <a:solidFill>
                  <a:srgbClr val="010101"/>
                </a:solidFill>
                <a:latin typeface="Arial"/>
                <a:cs typeface="Arial"/>
              </a:rPr>
              <a:t> there</a:t>
            </a:r>
            <a:r>
              <a:rPr lang="en-US" sz="3600" b="0" cap="none" spc="-3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30" dirty="0" smtClean="0">
                <a:solidFill>
                  <a:srgbClr val="010101"/>
                </a:solidFill>
                <a:latin typeface="Arial"/>
                <a:cs typeface="Arial"/>
              </a:rPr>
              <a:t>is</a:t>
            </a:r>
            <a:r>
              <a:rPr lang="en-US" sz="3600" b="0" cap="none" spc="-6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60" dirty="0" smtClean="0">
                <a:solidFill>
                  <a:srgbClr val="010101"/>
                </a:solidFill>
                <a:latin typeface="Arial"/>
                <a:cs typeface="Arial"/>
              </a:rPr>
              <a:t>a</a:t>
            </a:r>
            <a:r>
              <a:rPr lang="en-US" sz="3600" b="0" cap="none" spc="-6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85" dirty="0" smtClean="0">
                <a:solidFill>
                  <a:srgbClr val="010101"/>
                </a:solidFill>
                <a:latin typeface="Arial"/>
                <a:cs typeface="Arial"/>
              </a:rPr>
              <a:t>significant </a:t>
            </a:r>
            <a:r>
              <a:rPr lang="en-US" sz="3600" b="0" cap="none" spc="75" dirty="0" smtClean="0">
                <a:solidFill>
                  <a:srgbClr val="010101"/>
                </a:solidFill>
                <a:latin typeface="Arial"/>
                <a:cs typeface="Arial"/>
              </a:rPr>
              <a:t>amount</a:t>
            </a:r>
            <a:r>
              <a:rPr lang="en-US" sz="3600" b="0" cap="none" spc="34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55" dirty="0" smtClean="0">
                <a:solidFill>
                  <a:srgbClr val="010101"/>
                </a:solidFill>
                <a:latin typeface="Arial"/>
                <a:cs typeface="Arial"/>
              </a:rPr>
              <a:t>of</a:t>
            </a:r>
            <a:r>
              <a:rPr lang="en-US" sz="3600" b="0" cap="none" spc="38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00" dirty="0" smtClean="0">
                <a:solidFill>
                  <a:srgbClr val="010101"/>
                </a:solidFill>
                <a:latin typeface="Arial"/>
                <a:cs typeface="Arial"/>
              </a:rPr>
              <a:t>blood</a:t>
            </a:r>
            <a:r>
              <a:rPr lang="en-US" sz="3600" b="0" cap="none" spc="6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70" dirty="0" smtClean="0">
                <a:solidFill>
                  <a:srgbClr val="010101"/>
                </a:solidFill>
                <a:latin typeface="Arial"/>
                <a:cs typeface="Arial"/>
              </a:rPr>
              <a:t>coming</a:t>
            </a:r>
            <a:r>
              <a:rPr lang="en-US" sz="3600" b="0" cap="none" spc="6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45" dirty="0" smtClean="0">
                <a:solidFill>
                  <a:srgbClr val="010101"/>
                </a:solidFill>
                <a:latin typeface="Arial"/>
                <a:cs typeface="Arial"/>
              </a:rPr>
              <a:t>out</a:t>
            </a:r>
            <a:r>
              <a:rPr lang="en-US" sz="3600" b="0" cap="none" spc="16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30" dirty="0" smtClean="0">
                <a:solidFill>
                  <a:srgbClr val="010101"/>
                </a:solidFill>
                <a:latin typeface="Arial"/>
                <a:cs typeface="Arial"/>
              </a:rPr>
              <a:t>of</a:t>
            </a:r>
            <a:r>
              <a:rPr lang="en-US" sz="3600" b="0" cap="none" spc="40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45" dirty="0" smtClean="0">
                <a:solidFill>
                  <a:srgbClr val="010101"/>
                </a:solidFill>
                <a:latin typeface="Arial"/>
                <a:cs typeface="Arial"/>
              </a:rPr>
              <a:t>the</a:t>
            </a:r>
            <a:r>
              <a:rPr lang="en-US" sz="3600" b="0" cap="none" spc="18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-10" dirty="0" smtClean="0">
                <a:solidFill>
                  <a:srgbClr val="010101"/>
                </a:solidFill>
                <a:latin typeface="Arial"/>
                <a:cs typeface="Arial"/>
              </a:rPr>
              <a:t>nose or post nasally and through mouth.</a:t>
            </a:r>
            <a:r>
              <a:rPr lang="en-US" sz="3600" cap="none" dirty="0" smtClean="0">
                <a:latin typeface="Arial"/>
                <a:cs typeface="Arial"/>
              </a:rPr>
              <a:t> </a:t>
            </a:r>
            <a:r>
              <a:rPr lang="en-US" sz="3600" cap="none" dirty="0" smtClean="0">
                <a:solidFill>
                  <a:srgbClr val="010101"/>
                </a:solidFill>
                <a:latin typeface="Arial"/>
                <a:cs typeface="Arial"/>
              </a:rPr>
              <a:t>in</a:t>
            </a:r>
            <a:r>
              <a:rPr lang="en-US" sz="3600" b="0" cap="none" spc="26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25" dirty="0" smtClean="0">
                <a:solidFill>
                  <a:srgbClr val="010101"/>
                </a:solidFill>
                <a:latin typeface="Arial"/>
                <a:cs typeface="Arial"/>
              </a:rPr>
              <a:t>this</a:t>
            </a:r>
            <a:r>
              <a:rPr lang="en-US" sz="3600" b="0" cap="none" spc="9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cap="none" spc="145" dirty="0" smtClean="0">
                <a:solidFill>
                  <a:srgbClr val="010101"/>
                </a:solidFill>
                <a:latin typeface="Arial"/>
                <a:cs typeface="Arial"/>
              </a:rPr>
              <a:t>type; </a:t>
            </a:r>
            <a:r>
              <a:rPr lang="en-US" sz="3600" b="0" cap="none" spc="140" dirty="0" smtClean="0">
                <a:solidFill>
                  <a:srgbClr val="010101"/>
                </a:solidFill>
                <a:latin typeface="Arial"/>
                <a:cs typeface="Arial"/>
              </a:rPr>
              <a:t>immediate</a:t>
            </a:r>
            <a:r>
              <a:rPr lang="en-US" sz="3600" b="0" cap="none" spc="27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200" dirty="0" smtClean="0">
                <a:solidFill>
                  <a:srgbClr val="010101"/>
                </a:solidFill>
                <a:latin typeface="Arial"/>
                <a:cs typeface="Arial"/>
              </a:rPr>
              <a:t>first</a:t>
            </a:r>
            <a:r>
              <a:rPr lang="en-US" sz="3600" b="0" cap="none" spc="7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10" dirty="0" smtClean="0">
                <a:solidFill>
                  <a:srgbClr val="010101"/>
                </a:solidFill>
                <a:latin typeface="Arial"/>
                <a:cs typeface="Arial"/>
              </a:rPr>
              <a:t>aid </a:t>
            </a:r>
            <a:r>
              <a:rPr lang="en-US" sz="3600" b="0" cap="none" spc="180" dirty="0" smtClean="0">
                <a:solidFill>
                  <a:srgbClr val="010101"/>
                </a:solidFill>
                <a:latin typeface="Arial"/>
                <a:cs typeface="Arial"/>
              </a:rPr>
              <a:t>treatment</a:t>
            </a:r>
            <a:r>
              <a:rPr lang="en-US" sz="3600" b="0" cap="none" spc="28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70" dirty="0" smtClean="0">
                <a:solidFill>
                  <a:srgbClr val="010101"/>
                </a:solidFill>
                <a:latin typeface="Arial"/>
                <a:cs typeface="Arial"/>
              </a:rPr>
              <a:t>must</a:t>
            </a:r>
            <a:r>
              <a:rPr lang="en-US" sz="3600" b="0" cap="none" spc="21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114" dirty="0" smtClean="0">
                <a:solidFill>
                  <a:srgbClr val="010101"/>
                </a:solidFill>
                <a:latin typeface="Arial"/>
                <a:cs typeface="Arial"/>
              </a:rPr>
              <a:t>be</a:t>
            </a:r>
            <a:r>
              <a:rPr lang="en-US" sz="3600" b="0" cap="none" spc="-3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b="0" cap="none" spc="75" dirty="0" smtClean="0">
                <a:solidFill>
                  <a:srgbClr val="010101"/>
                </a:solidFill>
                <a:latin typeface="Arial"/>
                <a:cs typeface="Arial"/>
              </a:rPr>
              <a:t>employed.</a:t>
            </a:r>
            <a:endParaRPr lang="en-US" sz="3600" cap="none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object 5"/>
          <p:cNvSpPr txBox="1">
            <a:spLocks noGrp="1"/>
          </p:cNvSpPr>
          <p:nvPr>
            <p:ph type="title"/>
          </p:nvPr>
        </p:nvSpPr>
        <p:spPr>
          <a:xfrm>
            <a:off x="687330" y="95987"/>
            <a:ext cx="12075738" cy="1780048"/>
          </a:xfrm>
          <a:prstGeom prst="rect">
            <a:avLst/>
          </a:prstGeom>
        </p:spPr>
        <p:txBody>
          <a:bodyPr vert="horz" wrap="square" lIns="0" tIns="979948" rIns="0" bIns="0" rtlCol="0">
            <a:spAutoFit/>
          </a:bodyPr>
          <a:lstStyle/>
          <a:p>
            <a:pPr marL="1633220">
              <a:lnSpc>
                <a:spcPct val="100000"/>
              </a:lnSpc>
              <a:spcBef>
                <a:spcPts val="125"/>
              </a:spcBef>
            </a:pPr>
            <a:r>
              <a:rPr sz="5400" spc="-380" dirty="0">
                <a:solidFill>
                  <a:srgbClr val="010101"/>
                </a:solidFill>
              </a:rPr>
              <a:t>DIAGNOSTIC</a:t>
            </a:r>
            <a:r>
              <a:rPr sz="5400" spc="665" dirty="0">
                <a:solidFill>
                  <a:srgbClr val="010101"/>
                </a:solidFill>
              </a:rPr>
              <a:t> </a:t>
            </a:r>
            <a:r>
              <a:rPr sz="5400" spc="-440" dirty="0">
                <a:solidFill>
                  <a:srgbClr val="010101"/>
                </a:solidFill>
              </a:rPr>
              <a:t>EVALUATION</a:t>
            </a:r>
            <a:endParaRPr sz="5400"/>
          </a:p>
        </p:txBody>
      </p:sp>
      <p:sp>
        <p:nvSpPr>
          <p:cNvPr id="1048661" name="object 6"/>
          <p:cNvSpPr txBox="1"/>
          <p:nvPr/>
        </p:nvSpPr>
        <p:spPr>
          <a:xfrm>
            <a:off x="2000250" y="2648366"/>
            <a:ext cx="7467600" cy="6276718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595630" lvl="1" indent="-571500" algn="l"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lang="en-US" sz="3700" dirty="0" smtClean="0">
                <a:solidFill>
                  <a:srgbClr val="010101"/>
                </a:solidFill>
                <a:latin typeface="Arial"/>
                <a:cs typeface="Arial"/>
              </a:rPr>
              <a:t>History </a:t>
            </a:r>
          </a:p>
          <a:p>
            <a:pPr marL="595630" lvl="1" indent="-571500" algn="l"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dirty="0" smtClean="0">
                <a:solidFill>
                  <a:srgbClr val="010101"/>
                </a:solidFill>
                <a:latin typeface="Arial"/>
                <a:cs typeface="Arial"/>
              </a:rPr>
              <a:t>Blood</a:t>
            </a:r>
            <a:r>
              <a:rPr sz="3700" spc="6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700" spc="-10" dirty="0" smtClean="0">
                <a:solidFill>
                  <a:srgbClr val="010101"/>
                </a:solidFill>
                <a:latin typeface="Arial"/>
                <a:cs typeface="Arial"/>
              </a:rPr>
              <a:t>pressure</a:t>
            </a:r>
            <a:endParaRPr lang="en-US" sz="3700" dirty="0" smtClean="0">
              <a:latin typeface="Arial"/>
              <a:cs typeface="Arial"/>
            </a:endParaRPr>
          </a:p>
          <a:p>
            <a:pPr marL="367030" lvl="1" indent="-342900" algn="l"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dirty="0" smtClean="0">
                <a:solidFill>
                  <a:srgbClr val="010101"/>
                </a:solidFill>
                <a:latin typeface="Arial"/>
                <a:cs typeface="Arial"/>
              </a:rPr>
              <a:t>Complete</a:t>
            </a:r>
            <a:r>
              <a:rPr sz="3700" spc="28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700" spc="50" dirty="0">
                <a:solidFill>
                  <a:srgbClr val="010101"/>
                </a:solidFill>
                <a:latin typeface="Arial"/>
                <a:cs typeface="Arial"/>
              </a:rPr>
              <a:t>blood</a:t>
            </a:r>
            <a:r>
              <a:rPr sz="3700" spc="9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700" spc="55" dirty="0" smtClean="0">
                <a:solidFill>
                  <a:srgbClr val="010101"/>
                </a:solidFill>
                <a:latin typeface="Arial"/>
                <a:cs typeface="Arial"/>
              </a:rPr>
              <a:t>count</a:t>
            </a:r>
            <a:endParaRPr lang="en-US" sz="3700" dirty="0">
              <a:latin typeface="Arial"/>
              <a:cs typeface="Arial"/>
            </a:endParaRPr>
          </a:p>
          <a:p>
            <a:pPr marL="367030" indent="-342900" algn="l">
              <a:lnSpc>
                <a:spcPct val="100000"/>
              </a:lnSpc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dirty="0" smtClean="0">
                <a:solidFill>
                  <a:srgbClr val="010101"/>
                </a:solidFill>
                <a:latin typeface="Arial"/>
                <a:cs typeface="Arial"/>
              </a:rPr>
              <a:t>Coagulation</a:t>
            </a:r>
            <a:r>
              <a:rPr sz="3700" spc="17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700" spc="-10" dirty="0" smtClean="0">
                <a:solidFill>
                  <a:srgbClr val="010101"/>
                </a:solidFill>
                <a:latin typeface="Arial"/>
                <a:cs typeface="Arial"/>
              </a:rPr>
              <a:t>studies</a:t>
            </a:r>
            <a:endParaRPr lang="en-US" sz="3700" dirty="0">
              <a:latin typeface="Arial"/>
              <a:cs typeface="Arial"/>
            </a:endParaRPr>
          </a:p>
          <a:p>
            <a:pPr marL="367030" indent="-342900" algn="l">
              <a:lnSpc>
                <a:spcPct val="100000"/>
              </a:lnSpc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spc="-60" dirty="0" smtClean="0">
                <a:solidFill>
                  <a:srgbClr val="010101"/>
                </a:solidFill>
                <a:latin typeface="Arial"/>
                <a:cs typeface="Arial"/>
              </a:rPr>
              <a:t>Angiography </a:t>
            </a:r>
            <a:endParaRPr lang="en-US" sz="2050" spc="185" dirty="0">
              <a:solidFill>
                <a:srgbClr val="A55493"/>
              </a:solidFill>
              <a:latin typeface="Arial"/>
              <a:cs typeface="Arial"/>
            </a:endParaRPr>
          </a:p>
          <a:p>
            <a:pPr marL="367030" indent="-342900" algn="l">
              <a:lnSpc>
                <a:spcPct val="100000"/>
              </a:lnSpc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spc="-10" dirty="0" smtClean="0">
                <a:solidFill>
                  <a:srgbClr val="010101"/>
                </a:solidFill>
                <a:latin typeface="Arial"/>
                <a:cs typeface="Arial"/>
              </a:rPr>
              <a:t>Endoscopy</a:t>
            </a:r>
            <a:endParaRPr lang="en-US" sz="3700" spc="-10" dirty="0" smtClean="0">
              <a:solidFill>
                <a:srgbClr val="010101"/>
              </a:solidFill>
              <a:latin typeface="Arial"/>
              <a:cs typeface="Arial"/>
            </a:endParaRPr>
          </a:p>
          <a:p>
            <a:pPr marL="367030" indent="-342900" algn="l">
              <a:lnSpc>
                <a:spcPct val="100000"/>
              </a:lnSpc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spc="-345" dirty="0" smtClean="0">
                <a:solidFill>
                  <a:srgbClr val="010101"/>
                </a:solidFill>
                <a:latin typeface="Arial"/>
                <a:cs typeface="Arial"/>
              </a:rPr>
              <a:t>MRI</a:t>
            </a:r>
            <a:endParaRPr lang="en-US" sz="3700" spc="-345" dirty="0" smtClean="0">
              <a:solidFill>
                <a:srgbClr val="010101"/>
              </a:solidFill>
              <a:latin typeface="Arial"/>
              <a:cs typeface="Arial"/>
            </a:endParaRPr>
          </a:p>
          <a:p>
            <a:pPr marL="367030" indent="-342900" algn="l">
              <a:lnSpc>
                <a:spcPct val="100000"/>
              </a:lnSpc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lang="en-US" sz="3700" spc="-345" dirty="0" smtClean="0">
                <a:solidFill>
                  <a:srgbClr val="010101"/>
                </a:solidFill>
                <a:latin typeface="Arial"/>
                <a:cs typeface="Arial"/>
              </a:rPr>
              <a:t>CT scan</a:t>
            </a:r>
            <a:endParaRPr lang="en-US" sz="3700" dirty="0">
              <a:latin typeface="Arial"/>
              <a:cs typeface="Arial"/>
            </a:endParaRPr>
          </a:p>
          <a:p>
            <a:pPr marL="367030" indent="-342900" algn="l">
              <a:lnSpc>
                <a:spcPct val="100000"/>
              </a:lnSpc>
              <a:spcBef>
                <a:spcPts val="985"/>
              </a:spcBef>
              <a:buFont typeface="Wingdings" panose="05000000000000000000" pitchFamily="2" charset="2"/>
              <a:buChar char="§"/>
            </a:pPr>
            <a:r>
              <a:rPr sz="3700" spc="-365" dirty="0" smtClean="0">
                <a:solidFill>
                  <a:srgbClr val="010101"/>
                </a:solidFill>
                <a:latin typeface="Arial"/>
                <a:cs typeface="Arial"/>
              </a:rPr>
              <a:t>X</a:t>
            </a:r>
            <a:r>
              <a:rPr sz="3700" spc="-16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700" spc="25" dirty="0" smtClean="0">
                <a:solidFill>
                  <a:srgbClr val="010101"/>
                </a:solidFill>
                <a:latin typeface="Arial"/>
                <a:cs typeface="Arial"/>
              </a:rPr>
              <a:t>ray</a:t>
            </a:r>
            <a:endParaRPr sz="3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object 6"/>
          <p:cNvSpPr txBox="1">
            <a:spLocks noGrp="1"/>
          </p:cNvSpPr>
          <p:nvPr>
            <p:ph type="title"/>
          </p:nvPr>
        </p:nvSpPr>
        <p:spPr>
          <a:xfrm>
            <a:off x="1771650" y="631306"/>
            <a:ext cx="8458199" cy="101758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6500" spc="-405" dirty="0" smtClean="0">
                <a:latin typeface="Courier New"/>
                <a:cs typeface="Courier New"/>
              </a:rPr>
              <a:t>General </a:t>
            </a:r>
            <a:r>
              <a:rPr sz="6500" spc="-405" dirty="0" smtClean="0">
                <a:latin typeface="Courier New"/>
                <a:cs typeface="Courier New"/>
              </a:rPr>
              <a:t>MANAGEMENT</a:t>
            </a:r>
            <a:endParaRPr sz="6500" dirty="0">
              <a:latin typeface="Courier New"/>
              <a:cs typeface="Courier New"/>
            </a:endParaRPr>
          </a:p>
        </p:txBody>
      </p:sp>
      <p:sp>
        <p:nvSpPr>
          <p:cNvPr id="1048665" name="object 7"/>
          <p:cNvSpPr txBox="1"/>
          <p:nvPr/>
        </p:nvSpPr>
        <p:spPr>
          <a:xfrm>
            <a:off x="933450" y="1733550"/>
            <a:ext cx="10651446" cy="7706212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2800" b="1" i="1" spc="130" dirty="0">
                <a:solidFill>
                  <a:srgbClr val="030303"/>
                </a:solidFill>
                <a:latin typeface="Arial"/>
                <a:cs typeface="Arial"/>
              </a:rPr>
              <a:t>First</a:t>
            </a:r>
            <a:r>
              <a:rPr sz="2800" b="1" i="1" spc="3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b="1" i="1" spc="140" dirty="0">
                <a:solidFill>
                  <a:srgbClr val="030303"/>
                </a:solidFill>
                <a:latin typeface="Arial"/>
                <a:cs typeface="Arial"/>
              </a:rPr>
              <a:t>aid</a:t>
            </a:r>
            <a:r>
              <a:rPr sz="2800" b="1" i="1" spc="2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b="1" i="1" spc="-10" dirty="0">
                <a:solidFill>
                  <a:srgbClr val="030303"/>
                </a:solidFill>
                <a:latin typeface="Arial"/>
                <a:cs typeface="Arial"/>
              </a:rPr>
              <a:t>measures:-</a:t>
            </a:r>
            <a:endParaRPr sz="2800" dirty="0">
              <a:latin typeface="Arial"/>
              <a:cs typeface="Arial"/>
            </a:endParaRPr>
          </a:p>
          <a:p>
            <a:pPr marL="600709" marR="1345565" indent="-5715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sz="2800" dirty="0" smtClean="0">
                <a:solidFill>
                  <a:srgbClr val="030303"/>
                </a:solidFill>
                <a:latin typeface="Arial"/>
                <a:cs typeface="Arial"/>
              </a:rPr>
              <a:t>Place</a:t>
            </a:r>
            <a:r>
              <a:rPr sz="2800" spc="27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2800" dirty="0">
                <a:solidFill>
                  <a:srgbClr val="030303"/>
                </a:solidFill>
                <a:latin typeface="Arial"/>
                <a:cs typeface="Arial"/>
              </a:rPr>
              <a:t>	</a:t>
            </a:r>
            <a:r>
              <a:rPr sz="2800" spc="204" dirty="0">
                <a:solidFill>
                  <a:srgbClr val="030303"/>
                </a:solidFill>
                <a:latin typeface="Arial"/>
                <a:cs typeface="Arial"/>
              </a:rPr>
              <a:t>patient</a:t>
            </a:r>
            <a:r>
              <a:rPr sz="2800" spc="-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90" dirty="0">
                <a:solidFill>
                  <a:srgbClr val="030303"/>
                </a:solidFill>
                <a:latin typeface="Arial"/>
                <a:cs typeface="Arial"/>
              </a:rPr>
              <a:t>in</a:t>
            </a:r>
            <a:r>
              <a:rPr sz="2800" spc="29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75" dirty="0">
                <a:solidFill>
                  <a:srgbClr val="030303"/>
                </a:solidFill>
                <a:latin typeface="Arial"/>
                <a:cs typeface="Arial"/>
              </a:rPr>
              <a:t>a</a:t>
            </a:r>
            <a:r>
              <a:rPr sz="2800" spc="-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204" dirty="0">
                <a:solidFill>
                  <a:srgbClr val="030303"/>
                </a:solidFill>
                <a:latin typeface="Arial"/>
                <a:cs typeface="Arial"/>
              </a:rPr>
              <a:t>sitting</a:t>
            </a:r>
            <a:r>
              <a:rPr sz="2800" spc="-5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14" dirty="0">
                <a:solidFill>
                  <a:srgbClr val="030303"/>
                </a:solidFill>
                <a:latin typeface="Arial"/>
                <a:cs typeface="Arial"/>
              </a:rPr>
              <a:t>position, </a:t>
            </a:r>
            <a:r>
              <a:rPr sz="2800" spc="90" dirty="0">
                <a:solidFill>
                  <a:srgbClr val="030303"/>
                </a:solidFill>
                <a:latin typeface="Arial"/>
                <a:cs typeface="Arial"/>
              </a:rPr>
              <a:t>leaning</a:t>
            </a:r>
            <a:r>
              <a:rPr sz="2800" spc="204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80" dirty="0" smtClean="0">
                <a:solidFill>
                  <a:srgbClr val="030303"/>
                </a:solidFill>
                <a:latin typeface="Arial"/>
                <a:cs typeface="Arial"/>
              </a:rPr>
              <a:t>forward</a:t>
            </a:r>
            <a:r>
              <a:rPr sz="2800" spc="114" dirty="0" smtClean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endParaRPr lang="en-US" sz="2800" dirty="0">
              <a:latin typeface="Arial"/>
              <a:cs typeface="Arial"/>
            </a:endParaRPr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sz="2800" spc="70" dirty="0" smtClean="0">
                <a:solidFill>
                  <a:srgbClr val="030303"/>
                </a:solidFill>
                <a:latin typeface="Arial"/>
                <a:cs typeface="Arial"/>
              </a:rPr>
              <a:t>Apply</a:t>
            </a:r>
            <a:r>
              <a:rPr sz="2800" spc="30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030303"/>
                </a:solidFill>
                <a:latin typeface="Arial"/>
                <a:cs typeface="Arial"/>
              </a:rPr>
              <a:t>direct</a:t>
            </a:r>
            <a:r>
              <a:rPr sz="2800" spc="26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30303"/>
                </a:solidFill>
                <a:latin typeface="Arial"/>
                <a:cs typeface="Arial"/>
              </a:rPr>
              <a:t>pressure</a:t>
            </a:r>
            <a:r>
              <a:rPr sz="2800" spc="1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30" dirty="0">
                <a:solidFill>
                  <a:srgbClr val="030303"/>
                </a:solidFill>
                <a:latin typeface="Arial"/>
                <a:cs typeface="Arial"/>
              </a:rPr>
              <a:t>by</a:t>
            </a:r>
            <a:r>
              <a:rPr sz="2800" spc="14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10" dirty="0">
                <a:solidFill>
                  <a:srgbClr val="030303"/>
                </a:solidFill>
                <a:latin typeface="Arial"/>
                <a:cs typeface="Arial"/>
              </a:rPr>
              <a:t>pinching</a:t>
            </a:r>
            <a:r>
              <a:rPr sz="2800" spc="18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10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2800" spc="3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220" dirty="0">
                <a:solidFill>
                  <a:srgbClr val="030303"/>
                </a:solidFill>
                <a:latin typeface="Arial"/>
                <a:cs typeface="Arial"/>
              </a:rPr>
              <a:t>entire </a:t>
            </a:r>
            <a:r>
              <a:rPr sz="2800" spc="150" dirty="0">
                <a:solidFill>
                  <a:srgbClr val="030303"/>
                </a:solidFill>
                <a:latin typeface="Arial"/>
                <a:cs typeface="Arial"/>
              </a:rPr>
              <a:t>soft</a:t>
            </a:r>
            <a:r>
              <a:rPr sz="2800" spc="24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50" dirty="0">
                <a:solidFill>
                  <a:srgbClr val="030303"/>
                </a:solidFill>
                <a:latin typeface="Arial"/>
                <a:cs typeface="Arial"/>
              </a:rPr>
              <a:t>lower</a:t>
            </a:r>
            <a:r>
              <a:rPr sz="2800" spc="2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80" dirty="0">
                <a:solidFill>
                  <a:srgbClr val="030303"/>
                </a:solidFill>
                <a:latin typeface="Arial"/>
                <a:cs typeface="Arial"/>
              </a:rPr>
              <a:t>portion</a:t>
            </a:r>
            <a:r>
              <a:rPr sz="2800" spc="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75" dirty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sz="2800" spc="2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90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2800" spc="1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30303"/>
                </a:solidFill>
                <a:latin typeface="Arial"/>
                <a:cs typeface="Arial"/>
              </a:rPr>
              <a:t>nose</a:t>
            </a:r>
            <a:r>
              <a:rPr sz="2800" spc="2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30303"/>
                </a:solidFill>
                <a:latin typeface="Arial"/>
                <a:cs typeface="Arial"/>
              </a:rPr>
              <a:t>for</a:t>
            </a:r>
            <a:r>
              <a:rPr lang="en-US" sz="2800" spc="-2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2800" spc="45" dirty="0" smtClean="0">
                <a:solidFill>
                  <a:srgbClr val="030303"/>
                </a:solidFill>
                <a:latin typeface="Arial"/>
                <a:cs typeface="Arial"/>
              </a:rPr>
              <a:t>5</a:t>
            </a:r>
            <a:r>
              <a:rPr sz="2800" spc="90" dirty="0" smtClean="0">
                <a:solidFill>
                  <a:srgbClr val="030303"/>
                </a:solidFill>
                <a:latin typeface="Arial"/>
                <a:cs typeface="Arial"/>
              </a:rPr>
              <a:t>min.</a:t>
            </a:r>
            <a:endParaRPr lang="en-US" sz="2800" dirty="0">
              <a:latin typeface="Arial"/>
              <a:cs typeface="Arial"/>
            </a:endParaRPr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sz="2800" spc="70" dirty="0" smtClean="0">
                <a:solidFill>
                  <a:srgbClr val="030303"/>
                </a:solidFill>
                <a:latin typeface="Arial"/>
                <a:cs typeface="Arial"/>
              </a:rPr>
              <a:t>Apply</a:t>
            </a:r>
            <a:r>
              <a:rPr sz="2800" spc="1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00" dirty="0">
                <a:solidFill>
                  <a:srgbClr val="030303"/>
                </a:solidFill>
                <a:latin typeface="Arial"/>
                <a:cs typeface="Arial"/>
              </a:rPr>
              <a:t>icepack</a:t>
            </a:r>
            <a:r>
              <a:rPr sz="2800" spc="24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60" dirty="0" smtClean="0">
                <a:solidFill>
                  <a:srgbClr val="030303"/>
                </a:solidFill>
                <a:latin typeface="Arial"/>
                <a:cs typeface="Arial"/>
              </a:rPr>
              <a:t>to</a:t>
            </a:r>
            <a:r>
              <a:rPr lang="en-US" sz="28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95" dirty="0" smtClean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2800" spc="38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30303"/>
                </a:solidFill>
                <a:latin typeface="Arial"/>
                <a:cs typeface="Arial"/>
              </a:rPr>
              <a:t>nose</a:t>
            </a:r>
            <a:r>
              <a:rPr sz="2800" spc="8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55" dirty="0">
                <a:solidFill>
                  <a:srgbClr val="030303"/>
                </a:solidFill>
                <a:latin typeface="Arial"/>
                <a:cs typeface="Arial"/>
              </a:rPr>
              <a:t>and</a:t>
            </a:r>
            <a:r>
              <a:rPr sz="2800" spc="8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55" dirty="0">
                <a:solidFill>
                  <a:srgbClr val="030303"/>
                </a:solidFill>
                <a:latin typeface="Arial"/>
                <a:cs typeface="Arial"/>
              </a:rPr>
              <a:t>check</a:t>
            </a:r>
            <a:r>
              <a:rPr sz="2800" spc="2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80" dirty="0" smtClean="0">
                <a:solidFill>
                  <a:srgbClr val="030303"/>
                </a:solidFill>
                <a:latin typeface="Arial"/>
                <a:cs typeface="Arial"/>
              </a:rPr>
              <a:t>area.</a:t>
            </a:r>
            <a:endParaRPr lang="en-US" sz="2800" dirty="0">
              <a:latin typeface="Arial"/>
              <a:cs typeface="Arial"/>
            </a:endParaRPr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sz="2800" dirty="0" smtClean="0">
                <a:solidFill>
                  <a:srgbClr val="030303"/>
                </a:solidFill>
                <a:latin typeface="Arial"/>
                <a:cs typeface="Arial"/>
              </a:rPr>
              <a:t>Loosing </a:t>
            </a:r>
            <a:r>
              <a:rPr sz="2800" spc="110" dirty="0">
                <a:solidFill>
                  <a:srgbClr val="030303"/>
                </a:solidFill>
                <a:latin typeface="Arial"/>
                <a:cs typeface="Arial"/>
              </a:rPr>
              <a:t>clothes</a:t>
            </a:r>
            <a:r>
              <a:rPr sz="2800" spc="2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95" dirty="0">
                <a:solidFill>
                  <a:srgbClr val="030303"/>
                </a:solidFill>
                <a:latin typeface="Arial"/>
                <a:cs typeface="Arial"/>
              </a:rPr>
              <a:t>and</a:t>
            </a:r>
            <a:r>
              <a:rPr sz="2800" spc="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00" dirty="0">
                <a:solidFill>
                  <a:srgbClr val="030303"/>
                </a:solidFill>
                <a:latin typeface="Arial"/>
                <a:cs typeface="Arial"/>
              </a:rPr>
              <a:t>giving</a:t>
            </a:r>
            <a:r>
              <a:rPr sz="2800" spc="-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030303"/>
                </a:solidFill>
                <a:latin typeface="Arial"/>
                <a:cs typeface="Arial"/>
              </a:rPr>
              <a:t>reassurance.</a:t>
            </a:r>
            <a:endParaRPr lang="en-US" sz="2800" dirty="0">
              <a:latin typeface="Arial"/>
              <a:cs typeface="Arial"/>
            </a:endParaRPr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lang="en-US" sz="2800" spc="125" dirty="0" smtClean="0">
                <a:solidFill>
                  <a:srgbClr val="030303"/>
                </a:solidFill>
                <a:latin typeface="Arial"/>
                <a:cs typeface="Arial"/>
              </a:rPr>
              <a:t>Gently</a:t>
            </a:r>
            <a:r>
              <a:rPr sz="2800" spc="9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55" dirty="0">
                <a:solidFill>
                  <a:srgbClr val="030303"/>
                </a:solidFill>
                <a:latin typeface="Arial"/>
                <a:cs typeface="Arial"/>
              </a:rPr>
              <a:t>insert</a:t>
            </a:r>
            <a:r>
              <a:rPr sz="2800" spc="21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95" dirty="0">
                <a:solidFill>
                  <a:srgbClr val="030303"/>
                </a:solidFill>
                <a:latin typeface="Arial"/>
                <a:cs typeface="Arial"/>
              </a:rPr>
              <a:t>a</a:t>
            </a:r>
            <a:r>
              <a:rPr sz="2800" spc="-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125" dirty="0">
                <a:solidFill>
                  <a:srgbClr val="030303"/>
                </a:solidFill>
                <a:latin typeface="Arial"/>
                <a:cs typeface="Arial"/>
              </a:rPr>
              <a:t>small</a:t>
            </a:r>
            <a:r>
              <a:rPr sz="2800" spc="-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30303"/>
                </a:solidFill>
                <a:latin typeface="Arial"/>
                <a:cs typeface="Arial"/>
              </a:rPr>
              <a:t>gauze</a:t>
            </a:r>
            <a:r>
              <a:rPr sz="2800" spc="1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95" dirty="0">
                <a:solidFill>
                  <a:srgbClr val="030303"/>
                </a:solidFill>
                <a:latin typeface="Arial"/>
                <a:cs typeface="Arial"/>
              </a:rPr>
              <a:t>pad</a:t>
            </a:r>
            <a:r>
              <a:rPr sz="28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265" dirty="0">
                <a:solidFill>
                  <a:srgbClr val="030303"/>
                </a:solidFill>
                <a:latin typeface="Arial"/>
                <a:cs typeface="Arial"/>
              </a:rPr>
              <a:t>into</a:t>
            </a:r>
            <a:r>
              <a:rPr sz="2800" spc="9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2800" spc="280" dirty="0">
                <a:solidFill>
                  <a:srgbClr val="030303"/>
                </a:solidFill>
                <a:latin typeface="Arial"/>
                <a:cs typeface="Arial"/>
              </a:rPr>
              <a:t>the </a:t>
            </a:r>
            <a:r>
              <a:rPr lang="en-US" sz="2800" dirty="0">
                <a:latin typeface="Arial"/>
                <a:cs typeface="Arial"/>
              </a:rPr>
              <a:t>b</a:t>
            </a:r>
            <a:r>
              <a:rPr lang="en-US" sz="2800" b="0" dirty="0" smtClean="0">
                <a:latin typeface="Arial"/>
                <a:cs typeface="Arial"/>
              </a:rPr>
              <a:t>leeding</a:t>
            </a:r>
            <a:r>
              <a:rPr lang="en-US" sz="2800" b="0" spc="105" dirty="0" smtClean="0">
                <a:latin typeface="Arial"/>
                <a:cs typeface="Arial"/>
              </a:rPr>
              <a:t> </a:t>
            </a:r>
            <a:r>
              <a:rPr lang="en-US" sz="2800" b="0" spc="120" dirty="0" smtClean="0">
                <a:latin typeface="Arial"/>
                <a:cs typeface="Arial"/>
              </a:rPr>
              <a:t>nostril</a:t>
            </a:r>
            <a:r>
              <a:rPr lang="en-US" sz="2800" b="0" spc="-70" dirty="0" smtClean="0">
                <a:latin typeface="Arial"/>
                <a:cs typeface="Arial"/>
              </a:rPr>
              <a:t> </a:t>
            </a:r>
            <a:r>
              <a:rPr lang="en-US" sz="2800" b="0" dirty="0" smtClean="0">
                <a:latin typeface="Arial"/>
                <a:cs typeface="Arial"/>
              </a:rPr>
              <a:t>and</a:t>
            </a:r>
            <a:r>
              <a:rPr lang="en-US" sz="2800" b="0" spc="105" dirty="0" smtClean="0">
                <a:latin typeface="Arial"/>
                <a:cs typeface="Arial"/>
              </a:rPr>
              <a:t> </a:t>
            </a:r>
            <a:r>
              <a:rPr lang="en-US" sz="2800" b="0" dirty="0" smtClean="0">
                <a:latin typeface="Arial"/>
                <a:cs typeface="Arial"/>
              </a:rPr>
              <a:t>apply</a:t>
            </a:r>
            <a:r>
              <a:rPr lang="en-US" sz="2800" b="0" spc="165" dirty="0" smtClean="0">
                <a:latin typeface="Arial"/>
                <a:cs typeface="Arial"/>
              </a:rPr>
              <a:t> </a:t>
            </a:r>
            <a:r>
              <a:rPr lang="en-US" sz="2800" b="0" spc="145" dirty="0" smtClean="0">
                <a:latin typeface="Arial"/>
                <a:cs typeface="Arial"/>
              </a:rPr>
              <a:t>digital</a:t>
            </a:r>
            <a:r>
              <a:rPr lang="en-US" sz="2800" b="0" spc="-70" dirty="0" smtClean="0">
                <a:latin typeface="Arial"/>
                <a:cs typeface="Arial"/>
              </a:rPr>
              <a:t> </a:t>
            </a:r>
            <a:r>
              <a:rPr lang="en-US" sz="2800" b="0" spc="-20" dirty="0" smtClean="0">
                <a:latin typeface="Arial"/>
                <a:cs typeface="Arial"/>
              </a:rPr>
              <a:t>pressure</a:t>
            </a:r>
            <a:r>
              <a:rPr lang="en-US" sz="2800" b="0" spc="-30" dirty="0" smtClean="0">
                <a:latin typeface="Arial"/>
                <a:cs typeface="Arial"/>
              </a:rPr>
              <a:t> </a:t>
            </a:r>
            <a:r>
              <a:rPr lang="en-US" sz="2800" b="0" spc="-25" dirty="0" smtClean="0">
                <a:latin typeface="Arial"/>
                <a:cs typeface="Arial"/>
              </a:rPr>
              <a:t>if </a:t>
            </a:r>
            <a:r>
              <a:rPr lang="en-US" sz="2800" b="0" dirty="0" smtClean="0">
                <a:latin typeface="Arial"/>
                <a:cs typeface="Arial"/>
              </a:rPr>
              <a:t>bleeding</a:t>
            </a:r>
            <a:r>
              <a:rPr lang="en-US" sz="2800" b="0" spc="345" dirty="0" smtClean="0">
                <a:latin typeface="Arial"/>
                <a:cs typeface="Arial"/>
              </a:rPr>
              <a:t> </a:t>
            </a:r>
            <a:r>
              <a:rPr lang="en-US" sz="2800" b="0" spc="45" dirty="0" smtClean="0">
                <a:latin typeface="Arial"/>
                <a:cs typeface="Arial"/>
              </a:rPr>
              <a:t>continues</a:t>
            </a:r>
            <a:r>
              <a:rPr lang="en-US" sz="2800" b="0" spc="45" dirty="0" smtClean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lang="en-US" sz="2800" dirty="0" smtClean="0">
              <a:latin typeface="Arial"/>
              <a:cs typeface="Arial"/>
            </a:endParaRPr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lang="en-US" sz="2800" b="0" spc="-100" dirty="0" smtClean="0">
                <a:latin typeface="Arial"/>
                <a:cs typeface="Arial"/>
              </a:rPr>
              <a:t>Take</a:t>
            </a:r>
            <a:r>
              <a:rPr lang="en-US" sz="2800" b="0" spc="30" dirty="0" smtClean="0">
                <a:latin typeface="Arial"/>
                <a:cs typeface="Arial"/>
              </a:rPr>
              <a:t> </a:t>
            </a:r>
            <a:r>
              <a:rPr lang="en-US" sz="2800" b="0" spc="65" dirty="0" smtClean="0">
                <a:latin typeface="Arial"/>
                <a:cs typeface="Arial"/>
              </a:rPr>
              <a:t>medical </a:t>
            </a:r>
            <a:r>
              <a:rPr lang="en-US" sz="2800" b="0" spc="114" dirty="0" smtClean="0">
                <a:latin typeface="Arial"/>
                <a:cs typeface="Arial"/>
              </a:rPr>
              <a:t>treatment</a:t>
            </a:r>
            <a:r>
              <a:rPr lang="en-US" sz="2800" b="0" spc="254" dirty="0" smtClean="0">
                <a:latin typeface="Arial"/>
                <a:cs typeface="Arial"/>
              </a:rPr>
              <a:t> </a:t>
            </a:r>
            <a:r>
              <a:rPr lang="en-US" sz="2800" b="0" spc="35" dirty="0" smtClean="0">
                <a:latin typeface="Arial"/>
                <a:cs typeface="Arial"/>
              </a:rPr>
              <a:t>if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b="0" dirty="0" smtClean="0">
                <a:latin typeface="Arial"/>
                <a:cs typeface="Arial"/>
              </a:rPr>
              <a:t>bleeding</a:t>
            </a:r>
            <a:r>
              <a:rPr lang="en-US" sz="2800" b="0" spc="114" dirty="0" smtClean="0">
                <a:latin typeface="Arial"/>
                <a:cs typeface="Arial"/>
              </a:rPr>
              <a:t> </a:t>
            </a:r>
            <a:r>
              <a:rPr lang="en-US" sz="2800" b="0" spc="-20" dirty="0" smtClean="0">
                <a:latin typeface="Arial"/>
                <a:cs typeface="Arial"/>
              </a:rPr>
              <a:t>does </a:t>
            </a:r>
            <a:r>
              <a:rPr lang="en-US" sz="2800" b="0" spc="90" dirty="0" smtClean="0">
                <a:latin typeface="Arial"/>
                <a:cs typeface="Arial"/>
              </a:rPr>
              <a:t>not </a:t>
            </a:r>
            <a:r>
              <a:rPr lang="en-US" sz="2800" b="0" spc="45" dirty="0" smtClean="0">
                <a:latin typeface="Arial"/>
                <a:cs typeface="Arial"/>
              </a:rPr>
              <a:t>stop.</a:t>
            </a:r>
            <a:r>
              <a:rPr lang="en-US" sz="2800" spc="204" dirty="0" smtClean="0"/>
              <a:t> </a:t>
            </a:r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r>
              <a:rPr lang="en-US" sz="2800" spc="204" dirty="0" smtClean="0"/>
              <a:t>Identification</a:t>
            </a:r>
            <a:r>
              <a:rPr lang="en-US" sz="2800" spc="-175" dirty="0" smtClean="0"/>
              <a:t> </a:t>
            </a:r>
            <a:r>
              <a:rPr lang="en-US" sz="2800" spc="215" dirty="0" smtClean="0"/>
              <a:t>of</a:t>
            </a:r>
            <a:r>
              <a:rPr lang="en-US" sz="2800" spc="225" dirty="0" smtClean="0"/>
              <a:t> </a:t>
            </a:r>
            <a:r>
              <a:rPr lang="en-US" sz="2800" spc="110" dirty="0" smtClean="0"/>
              <a:t>bleeding</a:t>
            </a:r>
            <a:r>
              <a:rPr lang="en-US" sz="2800" spc="85" dirty="0" smtClean="0"/>
              <a:t> </a:t>
            </a:r>
            <a:r>
              <a:rPr lang="en-US" sz="2800" spc="75" dirty="0" smtClean="0"/>
              <a:t>sit</a:t>
            </a:r>
            <a:r>
              <a:rPr lang="en-US" sz="2800" spc="330" dirty="0" smtClean="0"/>
              <a:t> </a:t>
            </a:r>
            <a:r>
              <a:rPr lang="en-US" sz="2800" spc="130" dirty="0" smtClean="0"/>
              <a:t>by</a:t>
            </a:r>
            <a:r>
              <a:rPr lang="en-US" sz="2800" spc="120" dirty="0" smtClean="0"/>
              <a:t> </a:t>
            </a:r>
            <a:r>
              <a:rPr lang="en-US" sz="2800" spc="75" dirty="0" smtClean="0"/>
              <a:t>a</a:t>
            </a:r>
            <a:r>
              <a:rPr lang="en-US" sz="2800" spc="70" dirty="0" smtClean="0"/>
              <a:t> </a:t>
            </a:r>
            <a:r>
              <a:rPr lang="en-US" sz="2800" spc="-10" dirty="0" smtClean="0"/>
              <a:t>nasal </a:t>
            </a:r>
            <a:r>
              <a:rPr lang="en-US" sz="2800" spc="55" dirty="0" smtClean="0"/>
              <a:t>speculum</a:t>
            </a:r>
            <a:r>
              <a:rPr lang="en-US" sz="2800" spc="315" dirty="0" smtClean="0"/>
              <a:t> </a:t>
            </a:r>
            <a:r>
              <a:rPr lang="en-US" sz="2800" dirty="0" smtClean="0"/>
              <a:t>or</a:t>
            </a:r>
            <a:r>
              <a:rPr lang="en-US" sz="2800" spc="405" dirty="0" smtClean="0"/>
              <a:t> </a:t>
            </a:r>
            <a:r>
              <a:rPr lang="en-US" sz="2800" spc="135" dirty="0" smtClean="0"/>
              <a:t>headlight.</a:t>
            </a:r>
            <a:endParaRPr lang="en-US" sz="2800" dirty="0" smtClean="0"/>
          </a:p>
          <a:p>
            <a:pPr>
              <a:lnSpc>
                <a:spcPct val="100000"/>
              </a:lnSpc>
              <a:spcBef>
                <a:spcPts val="2150"/>
              </a:spcBef>
            </a:pPr>
            <a:endParaRPr lang="en-US" sz="2800" dirty="0" smtClean="0"/>
          </a:p>
          <a:p>
            <a:pPr marL="372109" marR="1345565" indent="-342900">
              <a:lnSpc>
                <a:spcPct val="106200"/>
              </a:lnSpc>
              <a:spcBef>
                <a:spcPts val="805"/>
              </a:spcBef>
              <a:buFont typeface="Wingdings" panose="05000000000000000000" pitchFamily="2" charset="2"/>
              <a:buChar char="§"/>
              <a:tabLst>
                <a:tab pos="2563495" algn="l"/>
              </a:tabLst>
            </a:pPr>
            <a:endParaRPr sz="35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9" name="object 2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96926" y="3830481"/>
            <a:ext cx="3467893" cy="4877136"/>
          </a:xfrm>
          <a:prstGeom prst="rect">
            <a:avLst/>
          </a:prstGeom>
        </p:spPr>
      </p:pic>
      <p:pic>
        <p:nvPicPr>
          <p:cNvPr id="2097170" name="object 3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6309" y="4111363"/>
            <a:ext cx="4054375" cy="3549329"/>
          </a:xfrm>
          <a:prstGeom prst="rect">
            <a:avLst/>
          </a:prstGeom>
        </p:spPr>
      </p:pic>
      <p:sp>
        <p:nvSpPr>
          <p:cNvPr id="1048673" name="object 6"/>
          <p:cNvSpPr txBox="1">
            <a:spLocks noGrp="1"/>
          </p:cNvSpPr>
          <p:nvPr>
            <p:ph type="title"/>
          </p:nvPr>
        </p:nvSpPr>
        <p:spPr>
          <a:xfrm>
            <a:off x="2000250" y="-9760"/>
            <a:ext cx="10762818" cy="1461664"/>
          </a:xfrm>
          <a:prstGeom prst="rect">
            <a:avLst/>
          </a:prstGeom>
        </p:spPr>
        <p:txBody>
          <a:bodyPr vert="horz" wrap="square" lIns="0" tIns="450070" rIns="0" bIns="0" rtlCol="0">
            <a:spAutoFit/>
          </a:bodyPr>
          <a:lstStyle/>
          <a:p>
            <a:pPr marL="2713990">
              <a:lnSpc>
                <a:spcPct val="100000"/>
              </a:lnSpc>
              <a:spcBef>
                <a:spcPts val="125"/>
              </a:spcBef>
            </a:pPr>
            <a:r>
              <a:rPr spc="-415" dirty="0">
                <a:solidFill>
                  <a:srgbClr val="080101"/>
                </a:solidFill>
              </a:rPr>
              <a:t>TROTTER'S</a:t>
            </a:r>
            <a:r>
              <a:rPr spc="-10" dirty="0">
                <a:solidFill>
                  <a:srgbClr val="080101"/>
                </a:solidFill>
              </a:rPr>
              <a:t> </a:t>
            </a:r>
            <a:r>
              <a:rPr spc="-490" dirty="0">
                <a:solidFill>
                  <a:srgbClr val="080101"/>
                </a:solidFill>
              </a:rPr>
              <a:t>METHOD</a:t>
            </a:r>
          </a:p>
        </p:txBody>
      </p:sp>
      <p:sp>
        <p:nvSpPr>
          <p:cNvPr id="1048674" name="object 7"/>
          <p:cNvSpPr txBox="1"/>
          <p:nvPr/>
        </p:nvSpPr>
        <p:spPr>
          <a:xfrm>
            <a:off x="4562497" y="3332621"/>
            <a:ext cx="2561590" cy="77914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24130" marR="5080" lvl="0" indent="-12065" defTabSz="914400" eaLnBrk="1" fontAlgn="auto" latinLnBrk="0" hangingPunct="1">
              <a:lnSpc>
                <a:spcPts val="2920"/>
              </a:lnSpc>
              <a:spcBef>
                <a:spcPts val="27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480" algn="l"/>
                <a:tab pos="1230630" algn="l"/>
              </a:tabLst>
              <a:defRPr/>
            </a:pPr>
            <a:r>
              <a:rPr kumimoji="0" sz="2500" b="0" i="0" u="none" strike="noStrike" kern="0" cap="none" spc="-2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Sit</a:t>
            </a:r>
            <a:r>
              <a:rPr kumimoji="0" sz="2500" b="0" i="0" u="none" strike="noStrike" kern="0" cap="none" spc="0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	</a:t>
            </a:r>
            <a:r>
              <a:rPr kumimoji="0" sz="2500" b="0" i="0" u="none" strike="noStrike" kern="0" cap="none" spc="-2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and</a:t>
            </a:r>
            <a:r>
              <a:rPr kumimoji="0" sz="2500" b="0" i="0" u="none" strike="noStrike" kern="0" cap="none" spc="0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	</a:t>
            </a:r>
            <a:r>
              <a:rPr kumimoji="0" sz="2500" b="0" i="0" u="none" strike="noStrike" kern="0" cap="none" spc="19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lean </a:t>
            </a:r>
            <a:r>
              <a:rPr kumimoji="0" sz="2500" b="0" i="0" u="none" strike="noStrike" kern="0" cap="none" spc="220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forward</a:t>
            </a:r>
            <a:r>
              <a:rPr kumimoji="0" sz="2500" b="0" i="0" u="none" strike="noStrike" kern="0" cap="none" spc="4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2500" b="0" i="0" u="none" strike="noStrike" kern="0" cap="none" spc="70" normalizeH="0" baseline="0" noProof="0" dirty="0" smtClean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sl</a:t>
            </a:r>
            <a:r>
              <a:rPr kumimoji="0" lang="en-US" sz="2500" b="0" i="0" u="none" strike="noStrike" kern="0" cap="none" spc="70" normalizeH="0" baseline="0" noProof="0" dirty="0" smtClean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sz="2500" b="0" i="0" u="none" strike="noStrike" kern="0" cap="none" spc="70" normalizeH="0" baseline="0" noProof="0" dirty="0" smtClean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ghtly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48675" name="object 8"/>
          <p:cNvSpPr txBox="1"/>
          <p:nvPr/>
        </p:nvSpPr>
        <p:spPr>
          <a:xfrm>
            <a:off x="5920330" y="7609692"/>
            <a:ext cx="1207135" cy="748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111125" defTabSz="914400" eaLnBrk="1" fontAlgn="auto" latinLnBrk="0" hangingPunct="1">
              <a:lnSpc>
                <a:spcPct val="1004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0" i="0" u="none" strike="noStrike" kern="0" cap="none" spc="10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Pinch </a:t>
            </a:r>
            <a:r>
              <a:rPr kumimoji="0" sz="2500" b="0" i="0" u="none" strike="noStrike" kern="0" cap="none" spc="15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nostrils</a:t>
            </a:r>
            <a:endParaRPr kumimoji="0" sz="25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48676" name="object 9"/>
          <p:cNvSpPr txBox="1"/>
          <p:nvPr/>
        </p:nvSpPr>
        <p:spPr>
          <a:xfrm>
            <a:off x="7460801" y="7609692"/>
            <a:ext cx="2651125" cy="748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 marR="5080" lvl="0" indent="-2540" defTabSz="914400" eaLnBrk="1" fontAlgn="auto" latinLnBrk="0" hangingPunct="1">
              <a:lnSpc>
                <a:spcPct val="1004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500" b="0" i="0" u="none" strike="noStrike" kern="0" cap="none" spc="170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Breathe</a:t>
            </a:r>
            <a:r>
              <a:rPr kumimoji="0" sz="2500" b="0" i="0" u="none" strike="noStrike" kern="0" cap="none" spc="16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 through </a:t>
            </a:r>
            <a:r>
              <a:rPr kumimoji="0" sz="2500" b="0" i="0" u="none" strike="noStrike" kern="0" cap="none" spc="235" normalizeH="0" baseline="0" noProof="0" dirty="0">
                <a:ln>
                  <a:noFill/>
                </a:ln>
                <a:solidFill>
                  <a:srgbClr val="545254"/>
                </a:solidFill>
                <a:effectLst/>
                <a:uLnTx/>
                <a:uFillTx/>
                <a:latin typeface="Arial"/>
                <a:cs typeface="Arial"/>
              </a:rPr>
              <a:t>mouth</a:t>
            </a:r>
            <a:endParaRPr kumimoji="0" sz="25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1223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object 4"/>
          <p:cNvSpPr txBox="1">
            <a:spLocks noGrp="1"/>
          </p:cNvSpPr>
          <p:nvPr>
            <p:ph type="title"/>
          </p:nvPr>
        </p:nvSpPr>
        <p:spPr>
          <a:xfrm>
            <a:off x="873053" y="450813"/>
            <a:ext cx="7756597" cy="5924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204720" algn="l"/>
              </a:tabLst>
            </a:pPr>
            <a:r>
              <a:rPr lang="en-US" sz="3750" b="1" i="1" cap="none" spc="110" dirty="0" smtClean="0">
                <a:solidFill>
                  <a:srgbClr val="010101"/>
                </a:solidFill>
                <a:latin typeface="Arial"/>
                <a:cs typeface="Arial"/>
              </a:rPr>
              <a:t>Anterior</a:t>
            </a:r>
            <a:r>
              <a:rPr lang="en-US" sz="3750" b="1" i="1" cap="none" dirty="0" smtClean="0">
                <a:solidFill>
                  <a:srgbClr val="010101"/>
                </a:solidFill>
                <a:latin typeface="Arial"/>
                <a:cs typeface="Arial"/>
              </a:rPr>
              <a:t>	</a:t>
            </a:r>
            <a:r>
              <a:rPr lang="en-US" sz="3750" b="1" i="1" cap="none" spc="50" dirty="0" smtClean="0">
                <a:solidFill>
                  <a:srgbClr val="010101"/>
                </a:solidFill>
                <a:latin typeface="Arial"/>
                <a:cs typeface="Arial"/>
              </a:rPr>
              <a:t>nasal</a:t>
            </a:r>
            <a:r>
              <a:rPr lang="en-US" sz="3750" b="1" i="1" cap="none" spc="43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750" b="1" i="1" cap="none" spc="75" dirty="0" smtClean="0">
                <a:solidFill>
                  <a:srgbClr val="010101"/>
                </a:solidFill>
                <a:latin typeface="Arial"/>
                <a:cs typeface="Arial"/>
              </a:rPr>
              <a:t>bleeding</a:t>
            </a:r>
            <a:r>
              <a:rPr sz="3750" b="1" i="1" spc="75" dirty="0" smtClean="0">
                <a:solidFill>
                  <a:srgbClr val="010101"/>
                </a:solidFill>
                <a:latin typeface="Arial"/>
                <a:cs typeface="Arial"/>
              </a:rPr>
              <a:t>:-</a:t>
            </a:r>
            <a:endParaRPr sz="3750" b="1" dirty="0">
              <a:latin typeface="Arial"/>
              <a:cs typeface="Arial"/>
            </a:endParaRPr>
          </a:p>
        </p:txBody>
      </p:sp>
      <p:sp>
        <p:nvSpPr>
          <p:cNvPr id="1048731" name="object 5"/>
          <p:cNvSpPr txBox="1"/>
          <p:nvPr/>
        </p:nvSpPr>
        <p:spPr>
          <a:xfrm>
            <a:off x="883616" y="1060100"/>
            <a:ext cx="11708433" cy="9570890"/>
          </a:xfrm>
          <a:prstGeom prst="rect">
            <a:avLst/>
          </a:prstGeom>
        </p:spPr>
        <p:txBody>
          <a:bodyPr vert="horz" wrap="square" lIns="0" tIns="155575" rIns="0" bIns="0" rtlCol="0">
            <a:spAutoFit/>
          </a:bodyPr>
          <a:lstStyle/>
          <a:p>
            <a:pPr marL="489584" marR="0" lvl="0" indent="-457200" defTabSz="914400" eaLnBrk="1" fontAlgn="auto" latinLnBrk="0" hangingPunct="1">
              <a:lnSpc>
                <a:spcPct val="100000"/>
              </a:lnSpc>
              <a:spcBef>
                <a:spcPts val="122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500" b="0" i="0" u="none" strike="noStrike" kern="0" cap="none" spc="8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Anterior pressure packing</a:t>
            </a:r>
          </a:p>
          <a:p>
            <a:pPr marL="489584" marR="0" lvl="0" indent="-457200" defTabSz="914400" eaLnBrk="1" fontAlgn="auto" latinLnBrk="0" hangingPunct="1">
              <a:lnSpc>
                <a:spcPct val="100000"/>
              </a:lnSpc>
              <a:spcBef>
                <a:spcPts val="122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3500" spc="85" dirty="0" smtClean="0">
                <a:solidFill>
                  <a:srgbClr val="010101"/>
                </a:solidFill>
                <a:latin typeface="Arial"/>
                <a:cs typeface="Arial"/>
              </a:rPr>
              <a:t>Use of an </a:t>
            </a:r>
            <a:r>
              <a:rPr lang="en-US" sz="3500" spc="85" dirty="0" err="1" smtClean="0">
                <a:solidFill>
                  <a:srgbClr val="010101"/>
                </a:solidFill>
                <a:latin typeface="Arial"/>
                <a:cs typeface="Arial"/>
              </a:rPr>
              <a:t>inflatible</a:t>
            </a:r>
            <a:r>
              <a:rPr lang="en-US" sz="3500" spc="8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500" spc="85" dirty="0" smtClean="0">
                <a:solidFill>
                  <a:srgbClr val="010101"/>
                </a:solidFill>
                <a:latin typeface="Arial"/>
                <a:cs typeface="Arial"/>
              </a:rPr>
              <a:t>tampon</a:t>
            </a:r>
            <a:endParaRPr kumimoji="0" lang="en-US" sz="3500" b="0" i="0" u="none" strike="noStrike" kern="0" cap="none" spc="85" normalizeH="0" baseline="0" noProof="0" dirty="0" smtClean="0">
              <a:ln>
                <a:noFill/>
              </a:ln>
              <a:solidFill>
                <a:srgbClr val="010101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89584" marR="0" lvl="0" indent="-457200" defTabSz="914400" eaLnBrk="1" fontAlgn="auto" latinLnBrk="0" hangingPunct="1">
              <a:lnSpc>
                <a:spcPct val="100000"/>
              </a:lnSpc>
              <a:spcBef>
                <a:spcPts val="122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3500" b="0" i="0" u="none" strike="noStrike" kern="0" cap="none" spc="8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Silver</a:t>
            </a:r>
            <a:r>
              <a:rPr kumimoji="0" sz="3500" b="0" i="0" u="none" strike="noStrike" kern="0" cap="none" spc="204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500" b="0" i="0" u="none" strike="noStrike" kern="0" cap="none" spc="270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nitrate</a:t>
            </a:r>
            <a:r>
              <a:rPr kumimoji="0" sz="3500" b="0" i="0" u="none" strike="noStrike" kern="0" cap="none" spc="-15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500" b="0" i="0" u="none" strike="noStrike" kern="0" cap="none" spc="160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application</a:t>
            </a:r>
            <a:endParaRPr kumimoji="0" lang="en-US" sz="3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89584" marR="0" lvl="0" indent="-457200" defTabSz="914400" eaLnBrk="1" fontAlgn="auto" latinLnBrk="0" hangingPunct="1">
              <a:lnSpc>
                <a:spcPct val="100000"/>
              </a:lnSpc>
              <a:spcBef>
                <a:spcPts val="122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3500" b="0" i="0" u="none" strike="noStrike" kern="0" cap="none" spc="16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Electrocauter</a:t>
            </a:r>
            <a:r>
              <a:rPr kumimoji="0" lang="en-US" sz="3500" b="0" i="0" u="none" strike="noStrike" kern="0" cap="none" spc="16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y</a:t>
            </a:r>
            <a:endParaRPr kumimoji="0" lang="en-US" sz="3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4604" marR="0" lvl="0" indent="0" defTabSz="914400" eaLnBrk="1" fontAlgn="auto" latinLnBrk="0" hangingPunct="1">
              <a:lnSpc>
                <a:spcPct val="100000"/>
              </a:lnSpc>
              <a:spcBef>
                <a:spcPts val="7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750" b="1" i="1" u="none" strike="noStrike" kern="0" cap="none" spc="8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Posterior</a:t>
            </a:r>
            <a:r>
              <a:rPr kumimoji="0" sz="3750" b="1" i="1" u="none" strike="noStrike" kern="0" cap="none" spc="490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750" b="1" i="1" u="none" strike="noStrike" kern="0" cap="none" spc="70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nasal</a:t>
            </a:r>
            <a:r>
              <a:rPr kumimoji="0" sz="3750" b="1" i="1" u="none" strike="noStrike" kern="0" cap="none" spc="440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750" b="1" i="1" u="none" strike="noStrike" kern="0" cap="none" spc="75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bleeding</a:t>
            </a:r>
            <a:r>
              <a:rPr kumimoji="0" sz="3750" b="1" i="1" u="none" strike="noStrike" kern="0" cap="none" spc="7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:-</a:t>
            </a:r>
            <a:endParaRPr kumimoji="0" lang="en-US" sz="37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71804" marR="0" lvl="0" indent="-457200" defTabSz="914400" eaLnBrk="1" fontAlgn="auto" latinLnBrk="0" hangingPunct="1">
              <a:lnSpc>
                <a:spcPct val="100000"/>
              </a:lnSpc>
              <a:spcBef>
                <a:spcPts val="79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sz="3500" b="0" i="0" u="none" strike="noStrike" kern="0" cap="none" spc="7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Posterior</a:t>
            </a:r>
            <a:r>
              <a:rPr kumimoji="0" sz="3500" b="0" i="0" u="none" strike="noStrike" kern="0" cap="none" spc="540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500" b="0" i="0" u="none" strike="noStrike" kern="0" cap="none" spc="0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nasal</a:t>
            </a:r>
            <a:r>
              <a:rPr kumimoji="0" sz="3500" b="0" i="0" u="none" strike="noStrike" kern="0" cap="none" spc="170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500" b="0" i="0" u="none" strike="noStrike" kern="0" cap="none" spc="95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packing</a:t>
            </a:r>
            <a:r>
              <a:rPr kumimoji="0" sz="3500" b="0" i="0" u="none" strike="noStrike" kern="0" cap="none" spc="254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3500" b="0" i="0" u="none" strike="noStrike" kern="0" cap="none" spc="290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with</a:t>
            </a:r>
            <a:r>
              <a:rPr kumimoji="0" lang="en-US" sz="3500" b="0" i="0" u="none" strike="noStrike" kern="0" cap="none" spc="165" normalizeH="0" baseline="0" noProof="0" dirty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6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Cotton </a:t>
            </a:r>
            <a:r>
              <a:rPr kumimoji="0" lang="en-US" sz="3600" b="0" i="0" u="none" strike="noStrike" kern="0" cap="none" spc="4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tampon</a:t>
            </a:r>
            <a:endParaRPr kumimoji="0" lang="en-US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3565" marR="5080" lvl="0" indent="-57150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Radiologic</a:t>
            </a:r>
            <a:r>
              <a:rPr kumimoji="0" lang="en-US" sz="3600" b="0" i="0" u="none" strike="noStrike" kern="0" cap="none" spc="22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8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embolization</a:t>
            </a:r>
            <a:r>
              <a:rPr kumimoji="0" lang="en-US" sz="3600" b="0" i="0" u="none" strike="noStrike" kern="0" cap="none" spc="-1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12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of</a:t>
            </a:r>
            <a:r>
              <a:rPr kumimoji="0" lang="en-US" sz="3600" b="0" i="0" u="none" strike="noStrike" kern="0" cap="none" spc="13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16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the</a:t>
            </a:r>
            <a:r>
              <a:rPr kumimoji="0" lang="en-US" sz="3600" b="0" i="0" u="none" strike="noStrike" kern="0" cap="none" spc="-11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114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artery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83565" marR="5080" lvl="0" indent="-57150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Ligation</a:t>
            </a:r>
            <a:r>
              <a:rPr kumimoji="0" lang="en-US" sz="3600" b="0" i="0" u="none" strike="noStrike" kern="0" cap="none" spc="15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12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of</a:t>
            </a:r>
            <a:r>
              <a:rPr kumimoji="0" lang="en-US" sz="3600" b="0" i="0" u="none" strike="noStrike" kern="0" cap="none" spc="40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13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the</a:t>
            </a:r>
            <a:r>
              <a:rPr kumimoji="0" lang="en-US" sz="3600" b="0" i="0" u="none" strike="noStrike" kern="0" cap="none" spc="-11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16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internal</a:t>
            </a:r>
            <a:r>
              <a:rPr kumimoji="0" lang="en-US" sz="3600" b="0" i="0" u="none" strike="noStrike" kern="0" cap="none" spc="-2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95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maxillary</a:t>
            </a:r>
            <a:r>
              <a:rPr kumimoji="0" lang="en-US" sz="3600" b="0" i="0" u="none" strike="noStrike" kern="0" cap="none" spc="19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b="0" i="0" u="none" strike="noStrike" kern="0" cap="none" spc="60" normalizeH="0" baseline="0" noProof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artery</a:t>
            </a:r>
          </a:p>
          <a:p>
            <a:pPr marL="12065" marR="5080" lvl="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b="1" spc="60" dirty="0" smtClean="0">
                <a:solidFill>
                  <a:srgbClr val="030303"/>
                </a:solidFill>
                <a:latin typeface="Arial"/>
                <a:cs typeface="Arial"/>
              </a:rPr>
              <a:t>common drugs use:</a:t>
            </a:r>
          </a:p>
          <a:p>
            <a:pPr marL="583565" marR="5080" lvl="0" indent="-57150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3600" spc="60" noProof="0" dirty="0" smtClean="0">
                <a:solidFill>
                  <a:srgbClr val="030303"/>
                </a:solidFill>
                <a:latin typeface="Arial"/>
                <a:cs typeface="Arial"/>
              </a:rPr>
              <a:t>Diacynone (</a:t>
            </a:r>
            <a:r>
              <a:rPr lang="en-US" sz="3600" spc="60" noProof="0" dirty="0" err="1" smtClean="0">
                <a:solidFill>
                  <a:srgbClr val="030303"/>
                </a:solidFill>
                <a:latin typeface="Arial"/>
                <a:cs typeface="Arial"/>
              </a:rPr>
              <a:t>etamsylate</a:t>
            </a:r>
            <a:r>
              <a:rPr lang="en-US" sz="3600" spc="60" noProof="0" dirty="0" smtClean="0">
                <a:solidFill>
                  <a:srgbClr val="030303"/>
                </a:solidFill>
                <a:latin typeface="Arial"/>
                <a:cs typeface="Arial"/>
              </a:rPr>
              <a:t>)</a:t>
            </a:r>
          </a:p>
          <a:p>
            <a:pPr marL="583565" marR="5080" lvl="0" indent="-57150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600" i="0" u="none" strike="noStrike" kern="0" cap="none" spc="60" normalizeH="0" baseline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Vitamin k</a:t>
            </a:r>
          </a:p>
          <a:p>
            <a:pPr marL="583565" marR="5080" lvl="0" indent="-57150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3600" spc="60" dirty="0" smtClean="0">
                <a:solidFill>
                  <a:srgbClr val="030303"/>
                </a:solidFill>
                <a:latin typeface="Arial"/>
                <a:cs typeface="Arial"/>
              </a:rPr>
              <a:t>Discontinuation of blood thinning </a:t>
            </a:r>
            <a:r>
              <a:rPr lang="en-US" sz="3600" spc="60" dirty="0" err="1" smtClean="0">
                <a:solidFill>
                  <a:srgbClr val="030303"/>
                </a:solidFill>
                <a:latin typeface="Arial"/>
                <a:cs typeface="Arial"/>
              </a:rPr>
              <a:t>e.g</a:t>
            </a:r>
            <a:r>
              <a:rPr lang="en-US" sz="3600" spc="60" dirty="0" smtClean="0">
                <a:solidFill>
                  <a:srgbClr val="030303"/>
                </a:solidFill>
                <a:latin typeface="Arial"/>
                <a:cs typeface="Arial"/>
              </a:rPr>
              <a:t> warfarin, aspirin</a:t>
            </a:r>
            <a:r>
              <a:rPr kumimoji="0" lang="en-US" sz="3600" i="0" u="none" strike="noStrike" kern="0" cap="none" spc="60" normalizeH="0" baseline="0" dirty="0" smtClean="0">
                <a:ln>
                  <a:noFill/>
                </a:ln>
                <a:solidFill>
                  <a:srgbClr val="030303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kumimoji="0" lang="en-US" sz="3600" i="0" u="none" strike="noStrike" kern="0" cap="none" spc="60" normalizeH="0" baseline="0" noProof="0" dirty="0" smtClean="0">
              <a:ln>
                <a:noFill/>
              </a:ln>
              <a:solidFill>
                <a:srgbClr val="030303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2065" marR="5080" lvl="0" defTabSz="914400" eaLnBrk="1" fontAlgn="auto" latinLnBrk="0" hangingPunct="1">
              <a:lnSpc>
                <a:spcPct val="107700"/>
              </a:lnSpc>
              <a:spcBef>
                <a:spcPts val="855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4931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650" y="5391150"/>
            <a:ext cx="5124907" cy="5195578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52" y="5924550"/>
            <a:ext cx="3795124" cy="381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26" y="563876"/>
            <a:ext cx="4191000" cy="36436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450" y="563876"/>
            <a:ext cx="2981325" cy="34556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450" y="659125"/>
            <a:ext cx="3581400" cy="336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341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7" name="object 2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258800" cy="9601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543" y="133351"/>
            <a:ext cx="10843955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    		Table of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543" y="2057400"/>
            <a:ext cx="10843957" cy="80025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Definition.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Epidemiology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Anatomy and physiology of the affected organ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Blood supply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Causes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Sign and symptoms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classification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Types of epistaxis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Diagnostic evaluation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Nursing 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Complications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Conclusion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Refrences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32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object 6"/>
          <p:cNvSpPr txBox="1">
            <a:spLocks noGrp="1"/>
          </p:cNvSpPr>
          <p:nvPr>
            <p:ph type="title"/>
          </p:nvPr>
        </p:nvSpPr>
        <p:spPr>
          <a:xfrm>
            <a:off x="903209" y="29681"/>
            <a:ext cx="11460241" cy="1893455"/>
          </a:xfrm>
          <a:prstGeom prst="rect">
            <a:avLst/>
          </a:prstGeom>
        </p:spPr>
        <p:txBody>
          <a:bodyPr vert="horz" wrap="square" lIns="0" tIns="960743" rIns="0" bIns="0" rtlCol="0" anchor="b">
            <a:spAutoFit/>
          </a:bodyPr>
          <a:lstStyle/>
          <a:p>
            <a:pPr marL="1505585" algn="l">
              <a:lnSpc>
                <a:spcPct val="100000"/>
              </a:lnSpc>
              <a:spcBef>
                <a:spcPts val="125"/>
              </a:spcBef>
            </a:pPr>
            <a:r>
              <a:rPr sz="6000" spc="-440" dirty="0" smtClean="0"/>
              <a:t>Nurse's</a:t>
            </a:r>
            <a:r>
              <a:rPr sz="6000" spc="135" dirty="0" smtClean="0"/>
              <a:t> </a:t>
            </a:r>
            <a:r>
              <a:rPr lang="en-US" sz="6000" spc="135" dirty="0" smtClean="0"/>
              <a:t>role in the </a:t>
            </a:r>
            <a:r>
              <a:rPr sz="6000" spc="-455" dirty="0" smtClean="0"/>
              <a:t>MANAGEMENT</a:t>
            </a:r>
            <a:r>
              <a:rPr lang="en-US" sz="6000" spc="-455" dirty="0" smtClean="0"/>
              <a:t> of epistaxis</a:t>
            </a:r>
            <a:endParaRPr sz="6000" spc="-455" dirty="0"/>
          </a:p>
        </p:txBody>
      </p:sp>
      <p:sp>
        <p:nvSpPr>
          <p:cNvPr id="1048737" name="object 7"/>
          <p:cNvSpPr txBox="1"/>
          <p:nvPr/>
        </p:nvSpPr>
        <p:spPr>
          <a:xfrm>
            <a:off x="903210" y="2045626"/>
            <a:ext cx="11765040" cy="9721251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sz="3600" spc="120" dirty="0" smtClean="0">
                <a:solidFill>
                  <a:srgbClr val="030303"/>
                </a:solidFill>
                <a:latin typeface="Arial"/>
                <a:cs typeface="Arial"/>
              </a:rPr>
              <a:t>Monitor</a:t>
            </a:r>
            <a:r>
              <a:rPr sz="3600" spc="10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260" dirty="0">
                <a:solidFill>
                  <a:srgbClr val="030303"/>
                </a:solidFill>
                <a:latin typeface="Arial"/>
                <a:cs typeface="Arial"/>
              </a:rPr>
              <a:t>vital</a:t>
            </a:r>
            <a:r>
              <a:rPr sz="3600" spc="-1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-10" dirty="0" smtClean="0">
                <a:solidFill>
                  <a:srgbClr val="030303"/>
                </a:solidFill>
                <a:latin typeface="Arial"/>
                <a:cs typeface="Arial"/>
              </a:rPr>
              <a:t>signs.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sz="3600" dirty="0" smtClean="0">
                <a:solidFill>
                  <a:srgbClr val="030303"/>
                </a:solidFill>
                <a:latin typeface="Arial"/>
                <a:cs typeface="Arial"/>
              </a:rPr>
              <a:t>Assisting</a:t>
            </a:r>
            <a:r>
              <a:rPr sz="3600" spc="-10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030303"/>
                </a:solidFill>
                <a:latin typeface="Arial"/>
                <a:cs typeface="Arial"/>
              </a:rPr>
              <a:t>in</a:t>
            </a:r>
            <a:r>
              <a:rPr sz="3600" dirty="0">
                <a:solidFill>
                  <a:srgbClr val="030303"/>
                </a:solidFill>
                <a:latin typeface="Arial"/>
                <a:cs typeface="Arial"/>
              </a:rPr>
              <a:t>	</a:t>
            </a:r>
            <a:r>
              <a:rPr sz="3600" spc="-25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3600" dirty="0">
                <a:solidFill>
                  <a:srgbClr val="030303"/>
                </a:solidFill>
                <a:latin typeface="Arial"/>
                <a:cs typeface="Arial"/>
              </a:rPr>
              <a:t>	</a:t>
            </a:r>
            <a:r>
              <a:rPr sz="3600" spc="180" dirty="0">
                <a:solidFill>
                  <a:srgbClr val="030303"/>
                </a:solidFill>
                <a:latin typeface="Arial"/>
                <a:cs typeface="Arial"/>
              </a:rPr>
              <a:t>control</a:t>
            </a:r>
            <a:r>
              <a:rPr sz="3600" spc="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75" dirty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sz="3600" spc="24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80" dirty="0">
                <a:solidFill>
                  <a:srgbClr val="030303"/>
                </a:solidFill>
                <a:latin typeface="Arial"/>
                <a:cs typeface="Arial"/>
              </a:rPr>
              <a:t>bleeding</a:t>
            </a:r>
            <a:r>
              <a:rPr sz="3600" spc="1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dirty="0" smtClean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sz="3600" dirty="0" smtClean="0">
                <a:solidFill>
                  <a:srgbClr val="030303"/>
                </a:solidFill>
                <a:latin typeface="Arial"/>
                <a:cs typeface="Arial"/>
              </a:rPr>
              <a:t>Provide</a:t>
            </a:r>
            <a:r>
              <a:rPr sz="3600" spc="26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600" spc="260" dirty="0" smtClean="0">
                <a:solidFill>
                  <a:srgbClr val="030303"/>
                </a:solidFill>
                <a:latin typeface="Arial"/>
                <a:cs typeface="Arial"/>
              </a:rPr>
              <a:t>mackintosh, tissue</a:t>
            </a:r>
            <a:r>
              <a:rPr sz="3600" spc="21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55" dirty="0">
                <a:solidFill>
                  <a:srgbClr val="030303"/>
                </a:solidFill>
                <a:latin typeface="Arial"/>
                <a:cs typeface="Arial"/>
              </a:rPr>
              <a:t>paper</a:t>
            </a:r>
            <a:r>
              <a:rPr sz="3600" spc="31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55" dirty="0">
                <a:solidFill>
                  <a:srgbClr val="030303"/>
                </a:solidFill>
                <a:latin typeface="Arial"/>
                <a:cs typeface="Arial"/>
              </a:rPr>
              <a:t>and</a:t>
            </a:r>
            <a:r>
              <a:rPr sz="3600" spc="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70" dirty="0" smtClean="0">
                <a:solidFill>
                  <a:srgbClr val="030303"/>
                </a:solidFill>
                <a:latin typeface="Arial"/>
                <a:cs typeface="Arial"/>
              </a:rPr>
              <a:t>cotton</a:t>
            </a:r>
            <a:r>
              <a:rPr lang="en-US" sz="3600" spc="170" dirty="0" smtClean="0">
                <a:solidFill>
                  <a:srgbClr val="030303"/>
                </a:solidFill>
                <a:latin typeface="Arial"/>
                <a:cs typeface="Arial"/>
              </a:rPr>
              <a:t>s and other PPE’s</a:t>
            </a:r>
            <a:r>
              <a:rPr sz="3600" spc="170" dirty="0" smtClean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sz="3600" spc="-200" dirty="0" smtClean="0">
                <a:solidFill>
                  <a:srgbClr val="030303"/>
                </a:solidFill>
                <a:latin typeface="Arial"/>
                <a:cs typeface="Arial"/>
              </a:rPr>
              <a:t>To</a:t>
            </a:r>
            <a:r>
              <a:rPr sz="3600" spc="-6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50" dirty="0">
                <a:solidFill>
                  <a:srgbClr val="030303"/>
                </a:solidFill>
                <a:latin typeface="Arial"/>
                <a:cs typeface="Arial"/>
              </a:rPr>
              <a:t>instructed</a:t>
            </a:r>
            <a:r>
              <a:rPr sz="3600" spc="14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55" dirty="0">
                <a:solidFill>
                  <a:srgbClr val="030303"/>
                </a:solidFill>
                <a:latin typeface="Arial"/>
                <a:cs typeface="Arial"/>
              </a:rPr>
              <a:t>child</a:t>
            </a:r>
            <a:r>
              <a:rPr sz="3600" spc="1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60" dirty="0">
                <a:solidFill>
                  <a:srgbClr val="030303"/>
                </a:solidFill>
                <a:latin typeface="Arial"/>
                <a:cs typeface="Arial"/>
              </a:rPr>
              <a:t>to</a:t>
            </a:r>
            <a:r>
              <a:rPr sz="3600" spc="2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60" dirty="0">
                <a:solidFill>
                  <a:srgbClr val="030303"/>
                </a:solidFill>
                <a:latin typeface="Arial"/>
                <a:cs typeface="Arial"/>
              </a:rPr>
              <a:t>avoid</a:t>
            </a:r>
            <a:r>
              <a:rPr sz="3600" spc="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85" dirty="0">
                <a:solidFill>
                  <a:srgbClr val="030303"/>
                </a:solidFill>
                <a:latin typeface="Arial"/>
                <a:cs typeface="Arial"/>
              </a:rPr>
              <a:t>aspiration</a:t>
            </a:r>
            <a:r>
              <a:rPr sz="3600" spc="2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60" dirty="0">
                <a:solidFill>
                  <a:srgbClr val="030303"/>
                </a:solidFill>
                <a:latin typeface="Arial"/>
                <a:cs typeface="Arial"/>
              </a:rPr>
              <a:t>of </a:t>
            </a:r>
            <a:r>
              <a:rPr sz="3600" spc="95" dirty="0" smtClean="0">
                <a:solidFill>
                  <a:srgbClr val="030303"/>
                </a:solidFill>
                <a:latin typeface="Arial"/>
                <a:cs typeface="Arial"/>
              </a:rPr>
              <a:t>blood.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sz="3600" dirty="0" smtClean="0">
                <a:solidFill>
                  <a:srgbClr val="030303"/>
                </a:solidFill>
                <a:latin typeface="Arial"/>
                <a:cs typeface="Arial"/>
              </a:rPr>
              <a:t>Nasal</a:t>
            </a:r>
            <a:r>
              <a:rPr sz="3600" spc="1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65" dirty="0">
                <a:solidFill>
                  <a:srgbClr val="030303"/>
                </a:solidFill>
                <a:latin typeface="Arial"/>
                <a:cs typeface="Arial"/>
              </a:rPr>
              <a:t>packing</a:t>
            </a:r>
            <a:r>
              <a:rPr sz="3600" dirty="0">
                <a:solidFill>
                  <a:srgbClr val="030303"/>
                </a:solidFill>
                <a:latin typeface="Arial"/>
                <a:cs typeface="Arial"/>
              </a:rPr>
              <a:t> may</a:t>
            </a:r>
            <a:r>
              <a:rPr sz="3600" spc="1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95" dirty="0">
                <a:solidFill>
                  <a:srgbClr val="030303"/>
                </a:solidFill>
                <a:latin typeface="Arial"/>
                <a:cs typeface="Arial"/>
              </a:rPr>
              <a:t>alter</a:t>
            </a:r>
            <a:r>
              <a:rPr sz="3600" spc="1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00" dirty="0" smtClean="0">
                <a:solidFill>
                  <a:srgbClr val="030303"/>
                </a:solidFill>
                <a:latin typeface="Arial"/>
                <a:cs typeface="Arial"/>
              </a:rPr>
              <a:t>respirato</a:t>
            </a:r>
            <a:r>
              <a:rPr lang="en-US" sz="3600" spc="100" dirty="0" smtClean="0">
                <a:solidFill>
                  <a:srgbClr val="030303"/>
                </a:solidFill>
                <a:latin typeface="Arial"/>
                <a:cs typeface="Arial"/>
              </a:rPr>
              <a:t>ry</a:t>
            </a:r>
            <a:r>
              <a:rPr sz="3600" spc="24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80" dirty="0">
                <a:solidFill>
                  <a:srgbClr val="030303"/>
                </a:solidFill>
                <a:latin typeface="Arial"/>
                <a:cs typeface="Arial"/>
              </a:rPr>
              <a:t>status</a:t>
            </a:r>
            <a:r>
              <a:rPr sz="3600" spc="1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030303"/>
                </a:solidFill>
                <a:latin typeface="Arial"/>
                <a:cs typeface="Arial"/>
              </a:rPr>
              <a:t>so </a:t>
            </a:r>
            <a:r>
              <a:rPr sz="3600" dirty="0">
                <a:solidFill>
                  <a:srgbClr val="030303"/>
                </a:solidFill>
                <a:latin typeface="Arial"/>
                <a:cs typeface="Arial"/>
              </a:rPr>
              <a:t>closely</a:t>
            </a:r>
            <a:r>
              <a:rPr sz="3600" spc="35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35" dirty="0">
                <a:solidFill>
                  <a:srgbClr val="030303"/>
                </a:solidFill>
                <a:latin typeface="Arial"/>
                <a:cs typeface="Arial"/>
              </a:rPr>
              <a:t>monitor</a:t>
            </a:r>
            <a:r>
              <a:rPr sz="3600" spc="4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05" dirty="0">
                <a:solidFill>
                  <a:srgbClr val="030303"/>
                </a:solidFill>
                <a:latin typeface="Arial"/>
                <a:cs typeface="Arial"/>
              </a:rPr>
              <a:t>respiratory</a:t>
            </a:r>
            <a:r>
              <a:rPr sz="3600" spc="28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210" dirty="0">
                <a:solidFill>
                  <a:srgbClr val="030303"/>
                </a:solidFill>
                <a:latin typeface="Arial"/>
                <a:cs typeface="Arial"/>
              </a:rPr>
              <a:t>rate,</a:t>
            </a:r>
            <a:r>
              <a:rPr sz="3600" spc="2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40" dirty="0">
                <a:solidFill>
                  <a:srgbClr val="030303"/>
                </a:solidFill>
                <a:latin typeface="Arial"/>
                <a:cs typeface="Arial"/>
              </a:rPr>
              <a:t>heart</a:t>
            </a:r>
            <a:r>
              <a:rPr sz="3600" spc="3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85" dirty="0">
                <a:solidFill>
                  <a:srgbClr val="030303"/>
                </a:solidFill>
                <a:latin typeface="Arial"/>
                <a:cs typeface="Arial"/>
              </a:rPr>
              <a:t>rate, </a:t>
            </a:r>
            <a:r>
              <a:rPr sz="3600" spc="165" dirty="0">
                <a:solidFill>
                  <a:srgbClr val="030303"/>
                </a:solidFill>
                <a:latin typeface="Arial"/>
                <a:cs typeface="Arial"/>
              </a:rPr>
              <a:t>rhythm,</a:t>
            </a:r>
            <a:r>
              <a:rPr sz="3600" spc="30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-280" dirty="0" smtClean="0">
                <a:solidFill>
                  <a:srgbClr val="030303"/>
                </a:solidFill>
                <a:latin typeface="Arial"/>
                <a:cs typeface="Arial"/>
              </a:rPr>
              <a:t>LOC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sz="3600" spc="110" dirty="0" smtClean="0">
                <a:solidFill>
                  <a:srgbClr val="030303"/>
                </a:solidFill>
                <a:latin typeface="Arial"/>
                <a:cs typeface="Arial"/>
              </a:rPr>
              <a:t>Instruct</a:t>
            </a:r>
            <a:r>
              <a:rPr sz="3600" spc="39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30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3600" spc="2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600" spc="155" dirty="0" smtClean="0">
                <a:solidFill>
                  <a:srgbClr val="030303"/>
                </a:solidFill>
                <a:latin typeface="Arial"/>
                <a:cs typeface="Arial"/>
              </a:rPr>
              <a:t>patient </a:t>
            </a:r>
            <a:r>
              <a:rPr sz="3600" spc="160" dirty="0" smtClean="0">
                <a:solidFill>
                  <a:srgbClr val="030303"/>
                </a:solidFill>
                <a:latin typeface="Arial"/>
                <a:cs typeface="Arial"/>
              </a:rPr>
              <a:t>to</a:t>
            </a:r>
            <a:r>
              <a:rPr sz="3600" spc="24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60" dirty="0">
                <a:solidFill>
                  <a:srgbClr val="030303"/>
                </a:solidFill>
                <a:latin typeface="Arial"/>
                <a:cs typeface="Arial"/>
              </a:rPr>
              <a:t>avoid</a:t>
            </a:r>
            <a:r>
              <a:rPr sz="3600" spc="1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030303"/>
                </a:solidFill>
                <a:latin typeface="Arial"/>
                <a:cs typeface="Arial"/>
              </a:rPr>
              <a:t>vigorous</a:t>
            </a:r>
            <a:r>
              <a:rPr sz="3600" spc="2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030303"/>
                </a:solidFill>
                <a:latin typeface="Arial"/>
                <a:cs typeface="Arial"/>
              </a:rPr>
              <a:t>nasal </a:t>
            </a:r>
            <a:r>
              <a:rPr sz="3600" spc="110" dirty="0">
                <a:solidFill>
                  <a:srgbClr val="030303"/>
                </a:solidFill>
                <a:latin typeface="Arial"/>
                <a:cs typeface="Arial"/>
              </a:rPr>
              <a:t>blowing,</a:t>
            </a:r>
            <a:r>
              <a:rPr sz="3600" spc="3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030303"/>
                </a:solidFill>
                <a:latin typeface="Arial"/>
                <a:cs typeface="Arial"/>
              </a:rPr>
              <a:t>strenuous</a:t>
            </a:r>
            <a:r>
              <a:rPr sz="3600" spc="36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40" dirty="0">
                <a:solidFill>
                  <a:srgbClr val="030303"/>
                </a:solidFill>
                <a:latin typeface="Arial"/>
                <a:cs typeface="Arial"/>
              </a:rPr>
              <a:t>activity,</a:t>
            </a:r>
            <a:r>
              <a:rPr sz="3600" spc="2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160" dirty="0">
                <a:solidFill>
                  <a:srgbClr val="030303"/>
                </a:solidFill>
                <a:latin typeface="Arial"/>
                <a:cs typeface="Arial"/>
              </a:rPr>
              <a:t>or</a:t>
            </a:r>
            <a:r>
              <a:rPr sz="3600" spc="21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245" dirty="0">
                <a:solidFill>
                  <a:srgbClr val="030303"/>
                </a:solidFill>
                <a:latin typeface="Arial"/>
                <a:cs typeface="Arial"/>
              </a:rPr>
              <a:t>lifting </a:t>
            </a:r>
            <a:r>
              <a:rPr sz="3600" spc="100" dirty="0">
                <a:solidFill>
                  <a:srgbClr val="030303"/>
                </a:solidFill>
                <a:latin typeface="Arial"/>
                <a:cs typeface="Arial"/>
              </a:rPr>
              <a:t>straining</a:t>
            </a:r>
            <a:r>
              <a:rPr sz="3600" spc="1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95" dirty="0" smtClean="0">
                <a:solidFill>
                  <a:srgbClr val="030303"/>
                </a:solidFill>
                <a:latin typeface="Arial"/>
                <a:cs typeface="Arial"/>
              </a:rPr>
              <a:t>for</a:t>
            </a:r>
            <a:r>
              <a:rPr lang="en-US" sz="3600" spc="9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95" dirty="0" smtClean="0">
                <a:solidFill>
                  <a:srgbClr val="030303"/>
                </a:solidFill>
                <a:latin typeface="Arial"/>
                <a:cs typeface="Arial"/>
              </a:rPr>
              <a:t>4-</a:t>
            </a:r>
            <a:r>
              <a:rPr sz="3600" spc="140" dirty="0" smtClean="0">
                <a:solidFill>
                  <a:srgbClr val="030303"/>
                </a:solidFill>
                <a:latin typeface="Arial"/>
                <a:cs typeface="Arial"/>
              </a:rPr>
              <a:t>6</a:t>
            </a:r>
            <a:r>
              <a:rPr sz="3600" spc="18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00" spc="75" dirty="0" smtClean="0">
                <a:solidFill>
                  <a:srgbClr val="030303"/>
                </a:solidFill>
                <a:latin typeface="Arial"/>
                <a:cs typeface="Arial"/>
              </a:rPr>
              <a:t>weak.</a:t>
            </a:r>
            <a:endParaRPr lang="en-US" sz="3600" spc="75" dirty="0">
              <a:solidFill>
                <a:srgbClr val="030303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lang="en-US" sz="3600" spc="-10" dirty="0" smtClean="0">
                <a:solidFill>
                  <a:srgbClr val="010101"/>
                </a:solidFill>
                <a:latin typeface="Arial"/>
                <a:cs typeface="Arial"/>
              </a:rPr>
              <a:t>Also</a:t>
            </a:r>
            <a:r>
              <a:rPr lang="en-US" sz="3600" spc="-4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20" dirty="0" smtClean="0">
                <a:solidFill>
                  <a:srgbClr val="010101"/>
                </a:solidFill>
                <a:latin typeface="Arial"/>
                <a:cs typeface="Arial"/>
              </a:rPr>
              <a:t>instructed</a:t>
            </a:r>
            <a:r>
              <a:rPr lang="en-US" sz="3600" spc="18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14" dirty="0" smtClean="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lang="en-US" sz="3600" spc="229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avoid</a:t>
            </a:r>
            <a:r>
              <a:rPr lang="en-US" sz="3600" spc="17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nasal</a:t>
            </a:r>
            <a:r>
              <a:rPr lang="en-US" sz="3600" spc="-3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00" dirty="0" smtClean="0">
                <a:solidFill>
                  <a:srgbClr val="010101"/>
                </a:solidFill>
                <a:latin typeface="Arial"/>
                <a:cs typeface="Arial"/>
              </a:rPr>
              <a:t>blowing</a:t>
            </a:r>
            <a:r>
              <a:rPr lang="en-US" sz="3600" spc="-1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55" dirty="0" smtClean="0">
                <a:solidFill>
                  <a:srgbClr val="010101"/>
                </a:solidFill>
                <a:latin typeface="Arial"/>
                <a:cs typeface="Arial"/>
              </a:rPr>
              <a:t>or </a:t>
            </a: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nose</a:t>
            </a:r>
            <a:r>
              <a:rPr kumimoji="0" lang="en-US" sz="3600" b="0" i="0" u="none" strike="noStrike" kern="0" cap="none" spc="90" normalizeH="0" baseline="0" noProof="0" dirty="0" smtClean="0">
                <a:ln>
                  <a:noFill/>
                </a:ln>
                <a:solidFill>
                  <a:srgbClr val="010101"/>
                </a:solidFill>
                <a:effectLst/>
                <a:uLnTx/>
                <a:uFillTx/>
                <a:latin typeface="Arial"/>
                <a:cs typeface="Arial"/>
              </a:rPr>
              <a:t> picking</a:t>
            </a:r>
            <a:r>
              <a:rPr lang="en-US" sz="3600" spc="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85" dirty="0" smtClean="0">
                <a:solidFill>
                  <a:srgbClr val="010101"/>
                </a:solidFill>
                <a:latin typeface="Arial"/>
                <a:cs typeface="Arial"/>
              </a:rPr>
              <a:t>to avoid recurrence</a:t>
            </a:r>
            <a:r>
              <a:rPr lang="en-US" sz="3600" spc="-10" dirty="0" smtClean="0">
                <a:solidFill>
                  <a:srgbClr val="010101"/>
                </a:solidFill>
                <a:latin typeface="Arial"/>
                <a:cs typeface="Arial"/>
              </a:rPr>
              <a:t>,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lang="en-US" sz="3600" spc="60" dirty="0" smtClean="0">
                <a:solidFill>
                  <a:srgbClr val="010101"/>
                </a:solidFill>
                <a:latin typeface="Arial"/>
                <a:cs typeface="Arial"/>
              </a:rPr>
              <a:t>Instructions</a:t>
            </a:r>
            <a:r>
              <a:rPr lang="en-US" sz="3600" spc="54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the</a:t>
            </a:r>
            <a:r>
              <a:rPr lang="en-US" sz="3600" spc="484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50" dirty="0" smtClean="0">
                <a:solidFill>
                  <a:srgbClr val="010101"/>
                </a:solidFill>
                <a:latin typeface="Arial"/>
                <a:cs typeface="Arial"/>
              </a:rPr>
              <a:t>patient</a:t>
            </a:r>
            <a:r>
              <a:rPr lang="en-US" sz="3600" spc="27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-25" dirty="0" smtClean="0">
                <a:solidFill>
                  <a:srgbClr val="010101"/>
                </a:solidFill>
                <a:latin typeface="Arial"/>
                <a:cs typeface="Arial"/>
              </a:rPr>
              <a:t>to </a:t>
            </a:r>
            <a:r>
              <a:rPr lang="en-US" sz="3600" spc="65" dirty="0" smtClean="0">
                <a:solidFill>
                  <a:srgbClr val="010101"/>
                </a:solidFill>
                <a:latin typeface="Arial"/>
                <a:cs typeface="Arial"/>
              </a:rPr>
              <a:t>apply</a:t>
            </a:r>
            <a:r>
              <a:rPr lang="en-US" sz="3600" spc="26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00" dirty="0" smtClean="0">
                <a:solidFill>
                  <a:srgbClr val="010101"/>
                </a:solidFill>
                <a:latin typeface="Arial"/>
                <a:cs typeface="Arial"/>
              </a:rPr>
              <a:t>lubricant</a:t>
            </a:r>
            <a:r>
              <a:rPr lang="en-US" sz="3600" spc="484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00" dirty="0" smtClean="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lang="en-US" sz="3600" spc="30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nasal</a:t>
            </a:r>
            <a:r>
              <a:rPr lang="en-US" sz="3600" spc="3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vestibule</a:t>
            </a:r>
            <a:r>
              <a:rPr lang="en-US" sz="3600" spc="28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60" dirty="0" smtClean="0">
                <a:solidFill>
                  <a:srgbClr val="010101"/>
                </a:solidFill>
                <a:latin typeface="Arial"/>
                <a:cs typeface="Arial"/>
              </a:rPr>
              <a:t>twice</a:t>
            </a:r>
            <a:r>
              <a:rPr lang="en-US" sz="3600" spc="120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110" dirty="0" smtClean="0">
                <a:solidFill>
                  <a:srgbClr val="010101"/>
                </a:solidFill>
                <a:latin typeface="Arial"/>
                <a:cs typeface="Arial"/>
              </a:rPr>
              <a:t>daily </a:t>
            </a:r>
            <a:r>
              <a:rPr lang="en-US" sz="3600" spc="114" dirty="0" smtClean="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lang="en-US" sz="3600" spc="335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50" dirty="0" smtClean="0">
                <a:solidFill>
                  <a:srgbClr val="010101"/>
                </a:solidFill>
                <a:latin typeface="Arial"/>
                <a:cs typeface="Arial"/>
              </a:rPr>
              <a:t>reduce</a:t>
            </a:r>
            <a:r>
              <a:rPr lang="en-US" sz="3600" spc="114" dirty="0" smtClean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3600" spc="-10" dirty="0" smtClean="0">
                <a:solidFill>
                  <a:srgbClr val="010101"/>
                </a:solidFill>
                <a:latin typeface="Arial"/>
                <a:cs typeface="Arial"/>
              </a:rPr>
              <a:t>dryness.</a:t>
            </a:r>
            <a:endParaRPr lang="en-US"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105"/>
              </a:spcBef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rgbClr val="010101"/>
                </a:solidFill>
                <a:latin typeface="Arial"/>
                <a:cs typeface="Arial"/>
              </a:rPr>
              <a:t>Tidy up the scene  and the tools used</a:t>
            </a:r>
            <a:endParaRPr lang="en-US" sz="36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object 6"/>
          <p:cNvSpPr txBox="1">
            <a:spLocks noGrp="1"/>
          </p:cNvSpPr>
          <p:nvPr>
            <p:ph type="title"/>
          </p:nvPr>
        </p:nvSpPr>
        <p:spPr>
          <a:xfrm>
            <a:off x="1032238" y="184536"/>
            <a:ext cx="9731012" cy="1385760"/>
          </a:xfrm>
          <a:prstGeom prst="rect">
            <a:avLst/>
          </a:prstGeom>
        </p:spPr>
        <p:txBody>
          <a:bodyPr vert="horz" wrap="square" lIns="0" tIns="762758" rIns="0" bIns="0" rtlCol="0">
            <a:spAutoFit/>
          </a:bodyPr>
          <a:lstStyle/>
          <a:p>
            <a:pPr marL="3155315" algn="r" rtl="1">
              <a:lnSpc>
                <a:spcPct val="100000"/>
              </a:lnSpc>
              <a:spcBef>
                <a:spcPts val="125"/>
              </a:spcBef>
            </a:pPr>
            <a:r>
              <a:rPr sz="4000" spc="-400" dirty="0" smtClean="0">
                <a:latin typeface="Arial Black" panose="020B0A04020102020204" pitchFamily="34" charset="0"/>
              </a:rPr>
              <a:t>COMPLICATION</a:t>
            </a:r>
            <a:r>
              <a:rPr lang="en-US" sz="4000" spc="-400" dirty="0" smtClean="0">
                <a:latin typeface="Arial Black" panose="020B0A04020102020204" pitchFamily="34" charset="0"/>
              </a:rPr>
              <a:t>s</a:t>
            </a:r>
            <a:endParaRPr sz="4000" dirty="0">
              <a:latin typeface="Arial Black" panose="020B0A04020102020204" pitchFamily="34" charset="0"/>
            </a:endParaRPr>
          </a:p>
        </p:txBody>
      </p:sp>
      <p:sp>
        <p:nvSpPr>
          <p:cNvPr id="1048657" name="object 7"/>
          <p:cNvSpPr txBox="1"/>
          <p:nvPr/>
        </p:nvSpPr>
        <p:spPr>
          <a:xfrm>
            <a:off x="1032239" y="2086260"/>
            <a:ext cx="8207011" cy="6161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 marR="1656080">
              <a:lnSpc>
                <a:spcPct val="117700"/>
              </a:lnSpc>
              <a:spcBef>
                <a:spcPts val="95"/>
              </a:spcBef>
            </a:pPr>
            <a:r>
              <a:rPr lang="en-US" sz="3700" spc="-25" dirty="0" smtClean="0">
                <a:solidFill>
                  <a:srgbClr val="030303"/>
                </a:solidFill>
                <a:latin typeface="Arial"/>
                <a:cs typeface="Arial"/>
              </a:rPr>
              <a:t>Immediate complications</a:t>
            </a:r>
            <a:endParaRPr lang="en-US" sz="3700" spc="-25" dirty="0">
              <a:solidFill>
                <a:srgbClr val="030303"/>
              </a:solidFill>
              <a:latin typeface="Arial"/>
              <a:cs typeface="Arial"/>
            </a:endParaRP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sz="3700" spc="-25" dirty="0" smtClean="0">
                <a:solidFill>
                  <a:srgbClr val="030303"/>
                </a:solidFill>
                <a:latin typeface="Arial"/>
                <a:cs typeface="Arial"/>
              </a:rPr>
              <a:t>Hypotension </a:t>
            </a:r>
            <a:endParaRPr lang="en-US" sz="3700" spc="-210" dirty="0" smtClean="0">
              <a:solidFill>
                <a:srgbClr val="A85B97"/>
              </a:solidFill>
              <a:latin typeface="Arial"/>
              <a:cs typeface="Arial"/>
            </a:endParaRP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sz="3700" spc="-10" dirty="0" smtClean="0">
                <a:solidFill>
                  <a:srgbClr val="030303"/>
                </a:solidFill>
                <a:latin typeface="Arial"/>
                <a:cs typeface="Arial"/>
              </a:rPr>
              <a:t>Anemia</a:t>
            </a:r>
            <a:endParaRPr lang="en-US" sz="3700" spc="-10" dirty="0" smtClean="0">
              <a:solidFill>
                <a:srgbClr val="030303"/>
              </a:solidFill>
              <a:latin typeface="Arial"/>
              <a:cs typeface="Arial"/>
            </a:endParaRP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n-US" sz="3700" spc="-10" dirty="0" smtClean="0">
                <a:solidFill>
                  <a:srgbClr val="030303"/>
                </a:solidFill>
                <a:latin typeface="Arial"/>
                <a:cs typeface="Arial"/>
              </a:rPr>
              <a:t>Shock</a:t>
            </a:r>
            <a:endParaRPr lang="en-US" sz="3700" dirty="0" smtClean="0">
              <a:latin typeface="Arial"/>
              <a:cs typeface="Arial"/>
            </a:endParaRPr>
          </a:p>
          <a:p>
            <a:pPr marL="25400" marR="1656080">
              <a:lnSpc>
                <a:spcPct val="117700"/>
              </a:lnSpc>
              <a:spcBef>
                <a:spcPts val="95"/>
              </a:spcBef>
            </a:pPr>
            <a:r>
              <a:rPr lang="en-US" sz="3700" dirty="0" smtClean="0">
                <a:latin typeface="Arial"/>
                <a:cs typeface="Arial"/>
              </a:rPr>
              <a:t>Late complications</a:t>
            </a:r>
            <a:endParaRPr lang="en-US" sz="3700" dirty="0">
              <a:latin typeface="Arial"/>
              <a:cs typeface="Arial"/>
            </a:endParaRP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sz="3700" spc="-55" dirty="0">
                <a:solidFill>
                  <a:srgbClr val="030303"/>
                </a:solidFill>
                <a:latin typeface="Arial"/>
                <a:cs typeface="Arial"/>
              </a:rPr>
              <a:t>Secondary</a:t>
            </a:r>
            <a:r>
              <a:rPr sz="3700" spc="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700" spc="135" dirty="0" smtClean="0">
                <a:solidFill>
                  <a:srgbClr val="030303"/>
                </a:solidFill>
                <a:latin typeface="Arial"/>
                <a:cs typeface="Arial"/>
              </a:rPr>
              <a:t>infection</a:t>
            </a:r>
            <a:endParaRPr lang="en-US" sz="3700" spc="135" dirty="0" smtClean="0">
              <a:solidFill>
                <a:srgbClr val="030303"/>
              </a:solidFill>
              <a:latin typeface="Arial"/>
              <a:cs typeface="Arial"/>
            </a:endParaRP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n-US" sz="3700" spc="135" dirty="0" smtClean="0">
                <a:solidFill>
                  <a:srgbClr val="030303"/>
                </a:solidFill>
                <a:latin typeface="Arial"/>
                <a:cs typeface="Arial"/>
              </a:rPr>
              <a:t>Septal hematoma</a:t>
            </a: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n-US" sz="3700" spc="135" dirty="0" smtClean="0">
                <a:solidFill>
                  <a:srgbClr val="030303"/>
                </a:solidFill>
                <a:latin typeface="Arial"/>
                <a:cs typeface="Arial"/>
              </a:rPr>
              <a:t>Septal perforation</a:t>
            </a:r>
          </a:p>
          <a:p>
            <a:pPr marL="596900" marR="1656080" indent="-571500">
              <a:lnSpc>
                <a:spcPct val="117700"/>
              </a:lnSpc>
              <a:spcBef>
                <a:spcPts val="95"/>
              </a:spcBef>
              <a:buFont typeface="Wingdings" panose="05000000000000000000" pitchFamily="2" charset="2"/>
              <a:buChar char="§"/>
            </a:pPr>
            <a:r>
              <a:rPr lang="en-US" sz="3700" spc="135" dirty="0" smtClean="0">
                <a:solidFill>
                  <a:srgbClr val="030303"/>
                </a:solidFill>
                <a:latin typeface="Arial"/>
                <a:cs typeface="Arial"/>
              </a:rPr>
              <a:t>Nasal stenosis</a:t>
            </a:r>
            <a:endParaRPr sz="3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552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544" y="1428750"/>
            <a:ext cx="12768462" cy="10668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Epistaxis or nosebleed is a common ENT emergency requiring prompt intervention, anterior epistaxis is mostly common and can be control with first aid measures while, posterior epistaxis can be </a:t>
            </a:r>
            <a:r>
              <a:rPr lang="en-US" smtClean="0"/>
              <a:t>severe However; </a:t>
            </a:r>
            <a:r>
              <a:rPr lang="en-US" dirty="0" smtClean="0"/>
              <a:t>its imperative to identify the root cause of the problem in other to provide </a:t>
            </a:r>
            <a:r>
              <a:rPr lang="en-US" smtClean="0"/>
              <a:t>definite solution. </a:t>
            </a:r>
            <a:r>
              <a:rPr lang="en-US" dirty="0" smtClean="0"/>
              <a:t>poorly manage epistaxis can lead to severe complications such as anemia and shock.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19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543" y="933095"/>
            <a:ext cx="10843955" cy="2019655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4000" dirty="0" smtClean="0"/>
              <a:t>reference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543" y="2800350"/>
            <a:ext cx="11220907" cy="7620000"/>
          </a:xfrm>
        </p:spPr>
        <p:txBody>
          <a:bodyPr>
            <a:normAutofit/>
          </a:bodyPr>
          <a:lstStyle/>
          <a:p>
            <a:pPr marL="462457" lvl="2" indent="0">
              <a:buNone/>
            </a:pPr>
            <a:r>
              <a:rPr lang="en-US" sz="2800" i="1" dirty="0" smtClean="0"/>
              <a:t>	PL </a:t>
            </a:r>
            <a:r>
              <a:rPr lang="en-US" sz="2800" i="1" dirty="0" err="1" smtClean="0"/>
              <a:t>dingra</a:t>
            </a:r>
            <a:r>
              <a:rPr lang="en-US" sz="2800" i="1" dirty="0" smtClean="0"/>
              <a:t> Diseases of EAR, NOSE and THROAT. fourth edition ISBN 978-81-312-0327-9 page (166-170)</a:t>
            </a:r>
          </a:p>
          <a:p>
            <a:pPr marL="462457" lvl="2" indent="0">
              <a:buNone/>
            </a:pPr>
            <a:r>
              <a:rPr lang="en-US" sz="2800" i="1" dirty="0" smtClean="0"/>
              <a:t>	Mohan Bansal  diseases of the EAR, NOSE and THROAT. Third edition </a:t>
            </a:r>
            <a:r>
              <a:rPr lang="en-US" sz="2800" i="1" dirty="0"/>
              <a:t>N</a:t>
            </a:r>
            <a:r>
              <a:rPr lang="en-US" sz="2800" i="1" dirty="0" smtClean="0"/>
              <a:t>ew Delhi by </a:t>
            </a:r>
            <a:r>
              <a:rPr lang="en-US" sz="2800" i="1" dirty="0" err="1" smtClean="0"/>
              <a:t>jaypee</a:t>
            </a:r>
            <a:r>
              <a:rPr lang="en-US" sz="2800" i="1" dirty="0" smtClean="0"/>
              <a:t> brothers medical publishers (P) LTD.</a:t>
            </a:r>
          </a:p>
          <a:p>
            <a:pPr marL="462457" lvl="2" indent="0">
              <a:buNone/>
            </a:pPr>
            <a:r>
              <a:rPr lang="en-US" sz="2800" i="1" dirty="0" smtClean="0"/>
              <a:t>	How to treat anterior epistaxis with cautery By  </a:t>
            </a:r>
            <a:r>
              <a:rPr lang="en-US" sz="2800" i="1" dirty="0" err="1" smtClean="0"/>
              <a:t>Waleed</a:t>
            </a:r>
            <a:r>
              <a:rPr lang="en-US" sz="2800" i="1" dirty="0" smtClean="0"/>
              <a:t> M </a:t>
            </a:r>
            <a:r>
              <a:rPr lang="en-US" sz="2800" i="1" dirty="0" err="1" smtClean="0"/>
              <a:t>Abuzeid</a:t>
            </a:r>
            <a:r>
              <a:rPr lang="en-US" sz="2800" i="1" dirty="0" smtClean="0"/>
              <a:t>. university of Washington revised </a:t>
            </a:r>
            <a:r>
              <a:rPr lang="en-US" sz="2800" i="1" dirty="0" err="1" smtClean="0"/>
              <a:t>july</a:t>
            </a:r>
            <a:r>
              <a:rPr lang="en-US" sz="2800" i="1" dirty="0" smtClean="0"/>
              <a:t> (2023) obtained online at https:www.msdmanuals.com/professional/ear,-nose,-and-throat-disorders/how-to-do-nose-procedures/how-to-treat-anterior-epistaxis-with-cautery  </a:t>
            </a:r>
          </a:p>
          <a:p>
            <a:pPr marL="462457" lvl="2" indent="0">
              <a:buNone/>
            </a:pPr>
            <a:r>
              <a:rPr lang="en-US" sz="2800" i="1" dirty="0" smtClean="0"/>
              <a:t>	Overview of nosebleed By Cleveland clinic medical professionals reviewed 17/4/2023. obtained online at </a:t>
            </a:r>
            <a:r>
              <a:rPr lang="en-US" sz="2800" i="1" dirty="0" smtClean="0">
                <a:hlinkClick r:id="rId2"/>
              </a:rPr>
              <a:t>https://my.clevelandclinic.org/health/diseases/13464-nosebleed-epistaxis</a:t>
            </a:r>
            <a:r>
              <a:rPr lang="en-US" sz="2800" i="1" dirty="0" smtClean="0"/>
              <a:t>  </a:t>
            </a:r>
          </a:p>
          <a:p>
            <a:pPr marL="462457" lvl="2" indent="0">
              <a:buNone/>
            </a:pPr>
            <a:r>
              <a:rPr lang="en-US" sz="2800" i="1" dirty="0" smtClean="0"/>
              <a:t>	Hospitalization </a:t>
            </a:r>
            <a:r>
              <a:rPr lang="en-US" sz="2800" i="1" dirty="0" err="1" smtClean="0"/>
              <a:t>forepistaxis</a:t>
            </a:r>
            <a:r>
              <a:rPr lang="en-US" sz="2800" i="1" dirty="0" smtClean="0"/>
              <a:t>: a population-based healthcare research study in Thuringia, Germany (2020). doi:10.1007/s00405-020-05875-2.</a:t>
            </a:r>
          </a:p>
          <a:p>
            <a:pPr marL="462457" lvl="2" indent="0">
              <a:buNone/>
            </a:pPr>
            <a:r>
              <a:rPr lang="en-US" sz="2800" i="1" dirty="0" smtClean="0"/>
              <a:t>	common hemostatic drugs use in </a:t>
            </a:r>
            <a:r>
              <a:rPr lang="en-US" sz="2800" i="1" dirty="0" err="1" smtClean="0"/>
              <a:t>ent</a:t>
            </a:r>
            <a:r>
              <a:rPr lang="en-US" sz="2800" i="1" dirty="0" smtClean="0"/>
              <a:t>, Retrieved online @</a:t>
            </a:r>
          </a:p>
          <a:p>
            <a:pPr marL="462457" lvl="2" indent="0">
              <a:buNone/>
            </a:pPr>
            <a:r>
              <a:rPr lang="en-US" sz="2800" i="1" dirty="0" smtClean="0">
                <a:hlinkClick r:id="rId3"/>
              </a:rPr>
              <a:t>https://en.m.Wikipedia.org/wiki/etamsylate#</a:t>
            </a:r>
            <a:r>
              <a:rPr lang="en-US" sz="2800" i="1" dirty="0" smtClean="0"/>
              <a:t> accessed on 11/10/2023</a:t>
            </a:r>
          </a:p>
          <a:p>
            <a:pPr marL="462457" lvl="2" indent="0">
              <a:buNone/>
            </a:pPr>
            <a:endParaRPr lang="en-US" sz="2800" i="1" dirty="0" smtClean="0"/>
          </a:p>
          <a:p>
            <a:pPr marL="462457" lvl="2" indent="0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0931991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543" y="933094"/>
            <a:ext cx="10843955" cy="8039455"/>
          </a:xfrm>
        </p:spPr>
        <p:txBody>
          <a:bodyPr/>
          <a:lstStyle/>
          <a:p>
            <a:r>
              <a:rPr lang="en-US" dirty="0" smtClean="0"/>
              <a:t>	Thank you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for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listening.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5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object 4"/>
          <p:cNvSpPr txBox="1">
            <a:spLocks noGrp="1"/>
          </p:cNvSpPr>
          <p:nvPr>
            <p:ph type="title"/>
          </p:nvPr>
        </p:nvSpPr>
        <p:spPr>
          <a:xfrm>
            <a:off x="687330" y="95987"/>
            <a:ext cx="12075738" cy="1741768"/>
          </a:xfrm>
          <a:prstGeom prst="rect">
            <a:avLst/>
          </a:prstGeom>
        </p:spPr>
        <p:txBody>
          <a:bodyPr vert="horz" wrap="square" lIns="0" tIns="941668" rIns="0" bIns="0" rtlCol="0">
            <a:spAutoFit/>
          </a:bodyPr>
          <a:lstStyle/>
          <a:p>
            <a:pPr marL="3723640">
              <a:lnSpc>
                <a:spcPct val="100000"/>
              </a:lnSpc>
              <a:spcBef>
                <a:spcPts val="125"/>
              </a:spcBef>
            </a:pPr>
            <a:r>
              <a:rPr sz="5400" spc="-204" dirty="0"/>
              <a:t>DEFINITION</a:t>
            </a:r>
            <a:endParaRPr sz="5400"/>
          </a:p>
        </p:txBody>
      </p:sp>
      <p:sp>
        <p:nvSpPr>
          <p:cNvPr id="1048588" name="object 5"/>
          <p:cNvSpPr txBox="1"/>
          <p:nvPr/>
        </p:nvSpPr>
        <p:spPr>
          <a:xfrm>
            <a:off x="1068897" y="2138979"/>
            <a:ext cx="10761153" cy="4718728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92430" marR="5080" indent="-380365">
              <a:lnSpc>
                <a:spcPts val="4520"/>
              </a:lnSpc>
              <a:spcBef>
                <a:spcPts val="150"/>
              </a:spcBef>
              <a:tabLst>
                <a:tab pos="7209155" algn="l"/>
                <a:tab pos="8053070" algn="l"/>
              </a:tabLst>
            </a:pPr>
            <a:r>
              <a:rPr lang="en-US" sz="2100" spc="125" dirty="0">
                <a:solidFill>
                  <a:srgbClr val="A8599A"/>
                </a:solidFill>
                <a:latin typeface="Arial"/>
                <a:cs typeface="Arial"/>
              </a:rPr>
              <a:t> </a:t>
            </a:r>
            <a:r>
              <a:rPr lang="en-US" sz="2100" spc="125" dirty="0" smtClean="0">
                <a:solidFill>
                  <a:srgbClr val="A8599A"/>
                </a:solidFill>
                <a:latin typeface="Arial"/>
                <a:cs typeface="Arial"/>
              </a:rPr>
              <a:t>  </a:t>
            </a:r>
            <a:r>
              <a:rPr sz="2100" spc="114" dirty="0" smtClean="0">
                <a:solidFill>
                  <a:srgbClr val="A8599A"/>
                </a:solidFill>
                <a:latin typeface="Arial"/>
                <a:cs typeface="Arial"/>
              </a:rPr>
              <a:t> </a:t>
            </a:r>
            <a:r>
              <a:rPr lang="en-US" sz="3650" dirty="0" smtClean="0">
                <a:solidFill>
                  <a:srgbClr val="030303"/>
                </a:solidFill>
                <a:latin typeface="Arial"/>
                <a:cs typeface="Arial"/>
              </a:rPr>
              <a:t>Bleeding from inside the nose is called epistaxis, is a sign and not a disease per se, an attempt should be made to find its any local or constitutional cause.</a:t>
            </a:r>
            <a:endParaRPr sz="3650" dirty="0" smtClean="0">
              <a:latin typeface="Arial"/>
              <a:cs typeface="Arial"/>
            </a:endParaRPr>
          </a:p>
          <a:p>
            <a:pPr marL="379095" marR="10795" indent="1487805">
              <a:lnSpc>
                <a:spcPct val="103299"/>
              </a:lnSpc>
              <a:spcBef>
                <a:spcPts val="640"/>
              </a:spcBef>
            </a:pPr>
            <a:r>
              <a:rPr lang="en-US" sz="3650" dirty="0" smtClean="0">
                <a:solidFill>
                  <a:srgbClr val="030303"/>
                </a:solidFill>
                <a:latin typeface="Arial"/>
                <a:cs typeface="Arial"/>
              </a:rPr>
              <a:t>Nose b</a:t>
            </a:r>
            <a:r>
              <a:rPr sz="3650" dirty="0" smtClean="0">
                <a:solidFill>
                  <a:srgbClr val="030303"/>
                </a:solidFill>
                <a:latin typeface="Arial"/>
                <a:cs typeface="Arial"/>
              </a:rPr>
              <a:t>leed</a:t>
            </a:r>
            <a:r>
              <a:rPr sz="3650" spc="5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650" spc="50" dirty="0" smtClean="0">
                <a:solidFill>
                  <a:srgbClr val="030303"/>
                </a:solidFill>
                <a:latin typeface="Arial"/>
                <a:cs typeface="Arial"/>
              </a:rPr>
              <a:t>may </a:t>
            </a:r>
            <a:r>
              <a:rPr sz="3650" spc="50" dirty="0" smtClean="0">
                <a:solidFill>
                  <a:srgbClr val="030303"/>
                </a:solidFill>
                <a:latin typeface="Arial"/>
                <a:cs typeface="Arial"/>
              </a:rPr>
              <a:t>occur</a:t>
            </a:r>
            <a:r>
              <a:rPr lang="en-US" sz="3650" spc="50" dirty="0" smtClean="0">
                <a:solidFill>
                  <a:srgbClr val="030303"/>
                </a:solidFill>
                <a:latin typeface="Arial"/>
                <a:cs typeface="Arial"/>
              </a:rPr>
              <a:t> from the anterior</a:t>
            </a:r>
            <a:r>
              <a:rPr sz="3650" spc="11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3650" spc="135" dirty="0" smtClean="0">
                <a:solidFill>
                  <a:srgbClr val="030303"/>
                </a:solidFill>
                <a:latin typeface="Arial"/>
                <a:cs typeface="Arial"/>
              </a:rPr>
              <a:t>portion</a:t>
            </a:r>
            <a:r>
              <a:rPr lang="en-US" sz="3650" spc="135" dirty="0" smtClean="0">
                <a:solidFill>
                  <a:srgbClr val="030303"/>
                </a:solidFill>
                <a:latin typeface="Arial"/>
                <a:cs typeface="Arial"/>
              </a:rPr>
              <a:t> (</a:t>
            </a:r>
            <a:r>
              <a:rPr lang="en-US" sz="3650" spc="135" dirty="0" err="1" smtClean="0">
                <a:solidFill>
                  <a:srgbClr val="030303"/>
                </a:solidFill>
                <a:latin typeface="Arial"/>
                <a:cs typeface="Arial"/>
              </a:rPr>
              <a:t>kiesselbach’s</a:t>
            </a:r>
            <a:r>
              <a:rPr lang="en-US" sz="3650" spc="135" dirty="0" smtClean="0">
                <a:solidFill>
                  <a:srgbClr val="030303"/>
                </a:solidFill>
                <a:latin typeface="Arial"/>
                <a:cs typeface="Arial"/>
              </a:rPr>
              <a:t> plexus)</a:t>
            </a:r>
            <a:r>
              <a:rPr sz="3650" spc="165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650" spc="145" dirty="0" smtClean="0">
                <a:solidFill>
                  <a:srgbClr val="030303"/>
                </a:solidFill>
                <a:latin typeface="Arial"/>
                <a:cs typeface="Arial"/>
              </a:rPr>
              <a:t>or</a:t>
            </a:r>
            <a:r>
              <a:rPr sz="3650" spc="220" dirty="0" smtClean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lang="en-US" sz="3650" spc="165" dirty="0" smtClean="0">
                <a:solidFill>
                  <a:srgbClr val="030303"/>
                </a:solidFill>
                <a:latin typeface="Arial"/>
                <a:cs typeface="Arial"/>
              </a:rPr>
              <a:t>posterior part on the nose (woodruff’s area)</a:t>
            </a:r>
            <a:r>
              <a:rPr lang="en-US" sz="3650" spc="-10" dirty="0" smtClean="0">
                <a:solidFill>
                  <a:srgbClr val="030303"/>
                </a:solidFill>
                <a:latin typeface="Arial"/>
                <a:cs typeface="Arial"/>
              </a:rPr>
              <a:t>, It can be unilateral or bilateral.</a:t>
            </a:r>
            <a:endParaRPr sz="365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543" y="3644900"/>
            <a:ext cx="11068507" cy="64150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Approximately 50% of population experience nosebleed at least once their life but it is serious enough to seek medical consultation in less than 10%, most patients present as an emergency.</a:t>
            </a:r>
          </a:p>
          <a:p>
            <a:pPr marL="0" indent="0">
              <a:buNone/>
            </a:pPr>
            <a:r>
              <a:rPr lang="en-US" dirty="0" smtClean="0"/>
              <a:t>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Children usually have mild anterior nasal bleeding while elderly have profuse posterior nose bleeding.</a:t>
            </a:r>
          </a:p>
          <a:p>
            <a:pPr marL="0" indent="0">
              <a:buNone/>
            </a:pPr>
            <a:r>
              <a:rPr lang="en-US" dirty="0" smtClean="0"/>
              <a:t>GENDER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Males are more affected than the female but after the age of 50years both gender are affected equally.</a:t>
            </a:r>
          </a:p>
          <a:p>
            <a:pPr marL="0" indent="0">
              <a:buNone/>
            </a:pPr>
            <a:r>
              <a:rPr lang="en-US" dirty="0" smtClean="0"/>
              <a:t>RACE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Its more common in Caucasian </a:t>
            </a:r>
            <a:r>
              <a:rPr lang="en-US" dirty="0" err="1" smtClean="0"/>
              <a:t>compaired</a:t>
            </a:r>
            <a:r>
              <a:rPr lang="en-US" dirty="0" smtClean="0"/>
              <a:t> with Africa-</a:t>
            </a:r>
            <a:r>
              <a:rPr lang="en-US" dirty="0" err="1" smtClean="0"/>
              <a:t>americans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Mohan Bansal (2017)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1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and physiology of the affected organ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Nose is the first organ of respiration, its located in the anterior mid of the face, its an </a:t>
            </a:r>
            <a:r>
              <a:rPr lang="en-US" dirty="0" err="1" smtClean="0"/>
              <a:t>osteo-cartilagenous</a:t>
            </a:r>
            <a:r>
              <a:rPr lang="en-US" dirty="0" smtClean="0"/>
              <a:t> framework covered by muscles, skin and mucus membrane, its divided anterior posteriorly into external nose and nasal cavity proper and medially by nasal septum into right and left nostrils.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Breathing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Olfaction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Humidification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Filtration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Resonance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Reflex action Etc.</a:t>
            </a:r>
          </a:p>
        </p:txBody>
      </p:sp>
    </p:spTree>
    <p:extLst>
      <p:ext uri="{BB962C8B-B14F-4D97-AF65-F5344CB8AC3E}">
        <p14:creationId xmlns:p14="http://schemas.microsoft.com/office/powerpoint/2010/main" val="349477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543" y="-1"/>
            <a:ext cx="10843955" cy="1581151"/>
          </a:xfrm>
        </p:spPr>
        <p:txBody>
          <a:bodyPr/>
          <a:lstStyle/>
          <a:p>
            <a:r>
              <a:rPr lang="en-US" dirty="0" smtClean="0"/>
              <a:t>Blood supply of the nose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543" y="2266950"/>
            <a:ext cx="10843957" cy="7792974"/>
          </a:xfrm>
        </p:spPr>
        <p:txBody>
          <a:bodyPr/>
          <a:lstStyle/>
          <a:p>
            <a:r>
              <a:rPr lang="en-US" dirty="0" smtClean="0"/>
              <a:t>Nose is richly supply by the branches of internal and external carotid systems, both on the septum and on the walls.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Internal carotid system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Anterior </a:t>
            </a:r>
            <a:r>
              <a:rPr lang="en-US" sz="2800" dirty="0" err="1" smtClean="0"/>
              <a:t>ethmoidal</a:t>
            </a:r>
            <a:r>
              <a:rPr lang="en-US" sz="2800" dirty="0" smtClean="0"/>
              <a:t> artery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/>
              <a:t>Posterior </a:t>
            </a:r>
            <a:r>
              <a:rPr lang="en-US" sz="2800" dirty="0" err="1" smtClean="0"/>
              <a:t>ethmoidal</a:t>
            </a:r>
            <a:r>
              <a:rPr lang="en-US" sz="2800" dirty="0" smtClean="0"/>
              <a:t> artery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External carotid system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Facial artery (superior labial artery)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Maxillary artery (greater &amp; lesser palatine arteries and </a:t>
            </a:r>
            <a:r>
              <a:rPr lang="en-US" dirty="0" err="1" smtClean="0"/>
              <a:t>sphenopalatine</a:t>
            </a:r>
            <a:r>
              <a:rPr lang="en-US" dirty="0" smtClean="0"/>
              <a:t> artery).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1047750"/>
            <a:ext cx="12191999" cy="8839200"/>
          </a:xfrm>
        </p:spPr>
      </p:pic>
    </p:spTree>
    <p:extLst>
      <p:ext uri="{BB962C8B-B14F-4D97-AF65-F5344CB8AC3E}">
        <p14:creationId xmlns:p14="http://schemas.microsoft.com/office/powerpoint/2010/main" val="281474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object 3"/>
          <p:cNvSpPr/>
          <p:nvPr/>
        </p:nvSpPr>
        <p:spPr>
          <a:xfrm>
            <a:off x="0" y="0"/>
            <a:ext cx="13335" cy="9347200"/>
          </a:xfrm>
          <a:custGeom>
            <a:avLst/>
            <a:gdLst/>
            <a:ahLst/>
            <a:cxnLst/>
            <a:rect l="l" t="t" r="r" b="b"/>
            <a:pathLst>
              <a:path w="13335" h="9347200">
                <a:moveTo>
                  <a:pt x="0" y="0"/>
                </a:moveTo>
                <a:lnTo>
                  <a:pt x="12748" y="0"/>
                </a:lnTo>
                <a:lnTo>
                  <a:pt x="12748" y="9346997"/>
                </a:lnTo>
                <a:lnTo>
                  <a:pt x="0" y="93469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635" name="object 4"/>
          <p:cNvSpPr txBox="1">
            <a:spLocks noGrp="1"/>
          </p:cNvSpPr>
          <p:nvPr>
            <p:ph type="title"/>
          </p:nvPr>
        </p:nvSpPr>
        <p:spPr>
          <a:xfrm>
            <a:off x="4514850" y="361950"/>
            <a:ext cx="3657600" cy="83933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5350" spc="-575" dirty="0">
                <a:solidFill>
                  <a:srgbClr val="0505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CAUSES</a:t>
            </a:r>
            <a:endParaRPr sz="5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36" name="object 5"/>
          <p:cNvSpPr txBox="1"/>
          <p:nvPr/>
        </p:nvSpPr>
        <p:spPr>
          <a:xfrm>
            <a:off x="825396" y="1398520"/>
            <a:ext cx="10166454" cy="548611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sz="3550" b="1" spc="140" dirty="0">
                <a:solidFill>
                  <a:srgbClr val="050505"/>
                </a:solidFill>
                <a:latin typeface="Arial"/>
                <a:cs typeface="Arial"/>
              </a:rPr>
              <a:t>The</a:t>
            </a:r>
            <a:r>
              <a:rPr sz="3550" b="1" spc="-7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550" b="1" spc="-10" dirty="0">
                <a:solidFill>
                  <a:srgbClr val="050505"/>
                </a:solidFill>
                <a:latin typeface="Arial"/>
                <a:cs typeface="Arial"/>
              </a:rPr>
              <a:t>common</a:t>
            </a:r>
            <a:r>
              <a:rPr sz="3550" b="1" spc="3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550" b="1" spc="-20" dirty="0">
                <a:solidFill>
                  <a:srgbClr val="050505"/>
                </a:solidFill>
                <a:latin typeface="Arial"/>
                <a:cs typeface="Arial"/>
              </a:rPr>
              <a:t>causes</a:t>
            </a:r>
            <a:r>
              <a:rPr sz="3550" b="1" spc="9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550" b="1" spc="100" dirty="0">
                <a:solidFill>
                  <a:srgbClr val="050505"/>
                </a:solidFill>
                <a:latin typeface="Arial"/>
                <a:cs typeface="Arial"/>
              </a:rPr>
              <a:t>of</a:t>
            </a:r>
            <a:r>
              <a:rPr sz="3550" b="1" spc="114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550" b="1" spc="60" dirty="0">
                <a:solidFill>
                  <a:srgbClr val="050505"/>
                </a:solidFill>
                <a:latin typeface="Arial"/>
                <a:cs typeface="Arial"/>
              </a:rPr>
              <a:t>children</a:t>
            </a:r>
            <a:r>
              <a:rPr sz="3550" b="1" spc="8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550" b="1" spc="40" dirty="0" smtClean="0">
                <a:solidFill>
                  <a:srgbClr val="050505"/>
                </a:solidFill>
                <a:latin typeface="Arial"/>
                <a:cs typeface="Arial"/>
              </a:rPr>
              <a:t>are</a:t>
            </a:r>
            <a:endParaRPr sz="355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spc="175" dirty="0" smtClean="0">
                <a:solidFill>
                  <a:srgbClr val="050505"/>
                </a:solidFill>
                <a:latin typeface="Arial"/>
                <a:cs typeface="Arial"/>
              </a:rPr>
              <a:t>Major</a:t>
            </a:r>
            <a:r>
              <a:rPr sz="3200" spc="32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150" dirty="0" smtClean="0">
                <a:solidFill>
                  <a:srgbClr val="050505"/>
                </a:solidFill>
                <a:latin typeface="Arial"/>
                <a:cs typeface="Arial"/>
              </a:rPr>
              <a:t>trauma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dirty="0" smtClean="0">
                <a:solidFill>
                  <a:srgbClr val="050505"/>
                </a:solidFill>
                <a:latin typeface="Arial"/>
                <a:cs typeface="Arial"/>
              </a:rPr>
              <a:t>Nose</a:t>
            </a:r>
            <a:r>
              <a:rPr sz="3200" spc="6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140" dirty="0" smtClean="0">
                <a:solidFill>
                  <a:srgbClr val="050505"/>
                </a:solidFill>
                <a:latin typeface="Arial"/>
                <a:cs typeface="Arial"/>
              </a:rPr>
              <a:t>picking</a:t>
            </a:r>
            <a:r>
              <a:rPr kumimoji="0" lang="en-US" sz="3200" b="0" i="0" u="none" strike="noStrike" kern="0" cap="none" spc="105" normalizeH="0" baseline="0" noProof="0" dirty="0" smtClean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kumimoji="0" lang="en-US" sz="3200" b="0" i="0" u="none" strike="noStrike" kern="0" cap="none" spc="105" normalizeH="0" baseline="0" noProof="0" dirty="0" smtClean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Arial"/>
                <a:cs typeface="Arial"/>
              </a:rPr>
              <a:t>Rhinitis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spc="85" dirty="0" smtClean="0">
                <a:solidFill>
                  <a:srgbClr val="050505"/>
                </a:solidFill>
                <a:latin typeface="Arial"/>
                <a:cs typeface="Arial"/>
              </a:rPr>
              <a:t>Foreign</a:t>
            </a:r>
            <a:r>
              <a:rPr sz="3200" spc="28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85" dirty="0">
                <a:solidFill>
                  <a:srgbClr val="050505"/>
                </a:solidFill>
                <a:latin typeface="Arial"/>
                <a:cs typeface="Arial"/>
              </a:rPr>
              <a:t>body</a:t>
            </a:r>
            <a:r>
              <a:rPr sz="3200" spc="13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30" dirty="0">
                <a:solidFill>
                  <a:srgbClr val="050505"/>
                </a:solidFill>
                <a:latin typeface="Arial"/>
                <a:cs typeface="Arial"/>
              </a:rPr>
              <a:t>in</a:t>
            </a:r>
            <a:r>
              <a:rPr sz="3200" dirty="0">
                <a:solidFill>
                  <a:srgbClr val="050505"/>
                </a:solidFill>
                <a:latin typeface="Arial"/>
                <a:cs typeface="Arial"/>
              </a:rPr>
              <a:t>	</a:t>
            </a:r>
            <a:r>
              <a:rPr sz="3200" spc="45" dirty="0">
                <a:solidFill>
                  <a:srgbClr val="050505"/>
                </a:solidFill>
                <a:latin typeface="Arial"/>
                <a:cs typeface="Arial"/>
              </a:rPr>
              <a:t>the</a:t>
            </a:r>
            <a:r>
              <a:rPr sz="3200" dirty="0">
                <a:solidFill>
                  <a:srgbClr val="050505"/>
                </a:solidFill>
                <a:latin typeface="Arial"/>
                <a:cs typeface="Arial"/>
              </a:rPr>
              <a:t>	</a:t>
            </a:r>
            <a:r>
              <a:rPr sz="3200" spc="-20" dirty="0" smtClean="0">
                <a:solidFill>
                  <a:srgbClr val="050505"/>
                </a:solidFill>
                <a:latin typeface="Arial"/>
                <a:cs typeface="Arial"/>
              </a:rPr>
              <a:t>nose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dirty="0" smtClean="0">
                <a:solidFill>
                  <a:srgbClr val="050505"/>
                </a:solidFill>
                <a:latin typeface="Arial"/>
                <a:cs typeface="Arial"/>
              </a:rPr>
              <a:t>Nasal</a:t>
            </a:r>
            <a:r>
              <a:rPr sz="3200" spc="2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254" dirty="0" smtClean="0">
                <a:solidFill>
                  <a:srgbClr val="050505"/>
                </a:solidFill>
                <a:latin typeface="Arial"/>
                <a:cs typeface="Arial"/>
              </a:rPr>
              <a:t>injury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dirty="0" smtClean="0">
                <a:solidFill>
                  <a:srgbClr val="050505"/>
                </a:solidFill>
                <a:latin typeface="Arial"/>
                <a:cs typeface="Arial"/>
              </a:rPr>
              <a:t>Nasal</a:t>
            </a:r>
            <a:r>
              <a:rPr sz="3200" spc="13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135" dirty="0" smtClean="0">
                <a:solidFill>
                  <a:srgbClr val="050505"/>
                </a:solidFill>
                <a:latin typeface="Arial"/>
                <a:cs typeface="Arial"/>
              </a:rPr>
              <a:t>polyp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dirty="0" smtClean="0">
                <a:solidFill>
                  <a:srgbClr val="050505"/>
                </a:solidFill>
                <a:latin typeface="Arial"/>
                <a:cs typeface="Arial"/>
              </a:rPr>
              <a:t>Nasal</a:t>
            </a:r>
            <a:r>
              <a:rPr sz="3200" spc="14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165" dirty="0" smtClean="0">
                <a:solidFill>
                  <a:srgbClr val="050505"/>
                </a:solidFill>
                <a:latin typeface="Arial"/>
                <a:cs typeface="Arial"/>
              </a:rPr>
              <a:t>diphtheria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spc="75" dirty="0" smtClean="0">
                <a:solidFill>
                  <a:srgbClr val="050505"/>
                </a:solidFill>
                <a:latin typeface="Arial"/>
                <a:cs typeface="Arial"/>
              </a:rPr>
              <a:t>Nasopharyngeal</a:t>
            </a:r>
            <a:r>
              <a:rPr sz="3200" spc="6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135" dirty="0" smtClean="0">
                <a:solidFill>
                  <a:srgbClr val="050505"/>
                </a:solidFill>
                <a:latin typeface="Arial"/>
                <a:cs typeface="Arial"/>
              </a:rPr>
              <a:t>tumors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dirty="0" smtClean="0">
                <a:solidFill>
                  <a:srgbClr val="050505"/>
                </a:solidFill>
                <a:latin typeface="Arial"/>
                <a:cs typeface="Arial"/>
              </a:rPr>
              <a:t>Nasal</a:t>
            </a:r>
            <a:r>
              <a:rPr sz="3200" spc="10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90" dirty="0">
                <a:solidFill>
                  <a:srgbClr val="050505"/>
                </a:solidFill>
                <a:latin typeface="Arial"/>
                <a:cs typeface="Arial"/>
              </a:rPr>
              <a:t>spry</a:t>
            </a:r>
            <a:r>
              <a:rPr sz="3200" spc="17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-10" dirty="0" smtClean="0">
                <a:solidFill>
                  <a:srgbClr val="050505"/>
                </a:solidFill>
                <a:latin typeface="Arial"/>
                <a:cs typeface="Arial"/>
              </a:rPr>
              <a:t>abuse</a:t>
            </a:r>
            <a:endParaRPr lang="en-US" sz="3200" dirty="0">
              <a:latin typeface="Arial"/>
              <a:cs typeface="Arial"/>
            </a:endParaRPr>
          </a:p>
          <a:p>
            <a:pPr marL="497840" indent="-457200">
              <a:buFont typeface="Wingdings" panose="05000000000000000000" pitchFamily="2" charset="2"/>
              <a:buChar char="§"/>
            </a:pPr>
            <a:r>
              <a:rPr sz="3200" spc="145" dirty="0" smtClean="0">
                <a:solidFill>
                  <a:srgbClr val="050505"/>
                </a:solidFill>
                <a:latin typeface="Arial"/>
                <a:cs typeface="Arial"/>
              </a:rPr>
              <a:t>Hot</a:t>
            </a:r>
            <a:r>
              <a:rPr sz="3200" spc="15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95" dirty="0">
                <a:solidFill>
                  <a:srgbClr val="050505"/>
                </a:solidFill>
                <a:latin typeface="Arial"/>
                <a:cs typeface="Arial"/>
              </a:rPr>
              <a:t>summer</a:t>
            </a:r>
            <a:r>
              <a:rPr sz="3200" spc="27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200" spc="195" dirty="0">
                <a:solidFill>
                  <a:srgbClr val="050505"/>
                </a:solidFill>
                <a:latin typeface="Arial"/>
                <a:cs typeface="Arial"/>
              </a:rPr>
              <a:t>month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382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object 4"/>
          <p:cNvSpPr txBox="1">
            <a:spLocks noGrp="1"/>
          </p:cNvSpPr>
          <p:nvPr>
            <p:ph type="title"/>
          </p:nvPr>
        </p:nvSpPr>
        <p:spPr>
          <a:xfrm>
            <a:off x="400050" y="343455"/>
            <a:ext cx="12075738" cy="1198403"/>
          </a:xfrm>
          <a:prstGeom prst="rect">
            <a:avLst/>
          </a:prstGeom>
        </p:spPr>
        <p:txBody>
          <a:bodyPr vert="horz" wrap="square" lIns="0" tIns="615313" rIns="0" bIns="0" rtlCol="0">
            <a:spAutoFit/>
          </a:bodyPr>
          <a:lstStyle/>
          <a:p>
            <a:pPr marL="226695">
              <a:lnSpc>
                <a:spcPct val="100000"/>
              </a:lnSpc>
              <a:spcBef>
                <a:spcPts val="120"/>
              </a:spcBef>
            </a:pPr>
            <a:r>
              <a:rPr sz="3750" spc="135" dirty="0">
                <a:solidFill>
                  <a:srgbClr val="050505"/>
                </a:solidFill>
                <a:latin typeface="Arial"/>
                <a:cs typeface="Arial"/>
              </a:rPr>
              <a:t>Other</a:t>
            </a:r>
            <a:r>
              <a:rPr sz="3750" spc="66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750" dirty="0">
                <a:solidFill>
                  <a:srgbClr val="050505"/>
                </a:solidFill>
                <a:latin typeface="Arial"/>
                <a:cs typeface="Arial"/>
              </a:rPr>
              <a:t>systemic</a:t>
            </a:r>
            <a:r>
              <a:rPr sz="3750" spc="38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750" spc="-10" dirty="0">
                <a:solidFill>
                  <a:srgbClr val="050505"/>
                </a:solidFill>
                <a:latin typeface="Arial"/>
                <a:cs typeface="Arial"/>
              </a:rPr>
              <a:t>causes</a:t>
            </a:r>
            <a:r>
              <a:rPr sz="3750" i="1" spc="-10" dirty="0">
                <a:solidFill>
                  <a:srgbClr val="050505"/>
                </a:solidFill>
                <a:latin typeface="Arial"/>
                <a:cs typeface="Arial"/>
              </a:rPr>
              <a:t>:-</a:t>
            </a:r>
            <a:endParaRPr sz="3750" dirty="0">
              <a:latin typeface="Arial"/>
              <a:cs typeface="Arial"/>
            </a:endParaRPr>
          </a:p>
        </p:txBody>
      </p:sp>
      <p:sp>
        <p:nvSpPr>
          <p:cNvPr id="1048639" name="object 5"/>
          <p:cNvSpPr txBox="1"/>
          <p:nvPr/>
        </p:nvSpPr>
        <p:spPr>
          <a:xfrm>
            <a:off x="930158" y="1999439"/>
            <a:ext cx="7470892" cy="5910401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469900" indent="-457200">
              <a:spcBef>
                <a:spcPts val="1160"/>
              </a:spcBef>
              <a:buFont typeface="Wingdings" panose="05000000000000000000" pitchFamily="2" charset="2"/>
              <a:buChar char="§"/>
              <a:tabLst>
                <a:tab pos="402590" algn="l"/>
              </a:tabLst>
            </a:pPr>
            <a:r>
              <a:rPr sz="3300" spc="-10" dirty="0" smtClean="0">
                <a:solidFill>
                  <a:srgbClr val="050505"/>
                </a:solidFill>
                <a:latin typeface="Arial"/>
                <a:cs typeface="Arial"/>
              </a:rPr>
              <a:t>Leukemia</a:t>
            </a:r>
            <a:endParaRPr sz="3300" dirty="0">
              <a:latin typeface="Arial"/>
              <a:cs typeface="Arial"/>
            </a:endParaRPr>
          </a:p>
          <a:p>
            <a:pPr marL="469900" indent="-457200">
              <a:spcBef>
                <a:spcPts val="1065"/>
              </a:spcBef>
              <a:buFont typeface="Wingdings" panose="05000000000000000000" pitchFamily="2" charset="2"/>
              <a:buChar char="§"/>
              <a:tabLst>
                <a:tab pos="399415" algn="l"/>
              </a:tabLst>
            </a:pPr>
            <a:r>
              <a:rPr sz="3300" spc="65" dirty="0" smtClean="0">
                <a:solidFill>
                  <a:srgbClr val="050505"/>
                </a:solidFill>
                <a:latin typeface="Arial"/>
                <a:cs typeface="Arial"/>
              </a:rPr>
              <a:t>Hemophilia</a:t>
            </a:r>
            <a:endParaRPr sz="3300" dirty="0">
              <a:latin typeface="Arial"/>
              <a:cs typeface="Arial"/>
            </a:endParaRPr>
          </a:p>
          <a:p>
            <a:pPr marL="469900" marR="5080" indent="-457200">
              <a:lnSpc>
                <a:spcPct val="125600"/>
              </a:lnSpc>
              <a:spcBef>
                <a:spcPts val="155"/>
              </a:spcBef>
              <a:buFont typeface="Wingdings" panose="05000000000000000000" pitchFamily="2" charset="2"/>
              <a:buChar char="§"/>
              <a:tabLst>
                <a:tab pos="406400" algn="l"/>
              </a:tabLst>
            </a:pPr>
            <a:r>
              <a:rPr sz="3300" spc="55" dirty="0" smtClean="0">
                <a:solidFill>
                  <a:srgbClr val="050505"/>
                </a:solidFill>
                <a:latin typeface="Arial"/>
                <a:cs typeface="Arial"/>
              </a:rPr>
              <a:t>Ingestion</a:t>
            </a:r>
            <a:r>
              <a:rPr sz="3300" spc="16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spc="50" dirty="0">
                <a:solidFill>
                  <a:srgbClr val="050505"/>
                </a:solidFill>
                <a:latin typeface="Arial"/>
                <a:cs typeface="Arial"/>
              </a:rPr>
              <a:t>of</a:t>
            </a:r>
            <a:r>
              <a:rPr sz="3300" spc="42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spc="65" dirty="0" smtClean="0">
                <a:solidFill>
                  <a:srgbClr val="050505"/>
                </a:solidFill>
                <a:latin typeface="Arial"/>
                <a:cs typeface="Arial"/>
              </a:rPr>
              <a:t>aspirin</a:t>
            </a:r>
            <a:endParaRPr lang="en-US" sz="3300" spc="65" dirty="0" smtClean="0">
              <a:solidFill>
                <a:srgbClr val="050505"/>
              </a:solidFill>
              <a:latin typeface="Arial"/>
              <a:cs typeface="Arial"/>
            </a:endParaRPr>
          </a:p>
          <a:p>
            <a:pPr marL="469900" marR="5080" indent="-457200">
              <a:lnSpc>
                <a:spcPct val="125600"/>
              </a:lnSpc>
              <a:spcBef>
                <a:spcPts val="155"/>
              </a:spcBef>
              <a:buFont typeface="Wingdings" panose="05000000000000000000" pitchFamily="2" charset="2"/>
              <a:buChar char="§"/>
              <a:tabLst>
                <a:tab pos="406400" algn="l"/>
              </a:tabLst>
            </a:pPr>
            <a:r>
              <a:rPr sz="3300" spc="105" dirty="0" smtClean="0">
                <a:solidFill>
                  <a:srgbClr val="050505"/>
                </a:solidFill>
                <a:latin typeface="Arial"/>
                <a:cs typeface="Arial"/>
              </a:rPr>
              <a:t>Vitamin</a:t>
            </a:r>
            <a:r>
              <a:rPr sz="3300" spc="13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dirty="0">
                <a:solidFill>
                  <a:srgbClr val="050505"/>
                </a:solidFill>
                <a:latin typeface="Arial"/>
                <a:cs typeface="Arial"/>
              </a:rPr>
              <a:t>K</a:t>
            </a:r>
            <a:r>
              <a:rPr sz="3300" spc="-2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spc="90" dirty="0" smtClean="0">
                <a:solidFill>
                  <a:srgbClr val="050505"/>
                </a:solidFill>
                <a:latin typeface="Arial"/>
                <a:cs typeface="Arial"/>
              </a:rPr>
              <a:t>deficiency</a:t>
            </a:r>
            <a:endParaRPr lang="en-US" sz="3300" spc="90" dirty="0" smtClean="0">
              <a:solidFill>
                <a:srgbClr val="050505"/>
              </a:solidFill>
              <a:latin typeface="Arial"/>
              <a:cs typeface="Arial"/>
            </a:endParaRPr>
          </a:p>
          <a:p>
            <a:pPr marL="469900" marR="5080" indent="-457200">
              <a:lnSpc>
                <a:spcPct val="125600"/>
              </a:lnSpc>
              <a:spcBef>
                <a:spcPts val="155"/>
              </a:spcBef>
              <a:buFont typeface="Wingdings" panose="05000000000000000000" pitchFamily="2" charset="2"/>
              <a:buChar char="§"/>
              <a:tabLst>
                <a:tab pos="406400" algn="l"/>
              </a:tabLst>
            </a:pPr>
            <a:r>
              <a:rPr sz="3300" dirty="0" err="1" smtClean="0">
                <a:solidFill>
                  <a:srgbClr val="050505"/>
                </a:solidFill>
                <a:latin typeface="Arial"/>
                <a:cs typeface="Arial"/>
              </a:rPr>
              <a:t>Ca</a:t>
            </a:r>
            <a:r>
              <a:rPr sz="3300" spc="-70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spc="90" dirty="0">
                <a:solidFill>
                  <a:srgbClr val="050505"/>
                </a:solidFill>
                <a:latin typeface="Arial"/>
                <a:cs typeface="Arial"/>
              </a:rPr>
              <a:t>deficiency</a:t>
            </a:r>
            <a:endParaRPr sz="3300" dirty="0">
              <a:latin typeface="Arial"/>
              <a:cs typeface="Arial"/>
            </a:endParaRPr>
          </a:p>
          <a:p>
            <a:pPr marL="469900" indent="-457200">
              <a:spcBef>
                <a:spcPts val="1065"/>
              </a:spcBef>
              <a:buFont typeface="Wingdings" panose="05000000000000000000" pitchFamily="2" charset="2"/>
              <a:buChar char="§"/>
            </a:pPr>
            <a:r>
              <a:rPr sz="3300" spc="90" dirty="0" smtClean="0">
                <a:solidFill>
                  <a:srgbClr val="050505"/>
                </a:solidFill>
                <a:latin typeface="Arial"/>
                <a:cs typeface="Arial"/>
              </a:rPr>
              <a:t>Nephritis</a:t>
            </a:r>
            <a:endParaRPr sz="3300" dirty="0">
              <a:latin typeface="Arial"/>
              <a:cs typeface="Arial"/>
            </a:endParaRPr>
          </a:p>
          <a:p>
            <a:pPr marL="469900" indent="-457200">
              <a:spcBef>
                <a:spcPts val="1165"/>
              </a:spcBef>
              <a:buFont typeface="Wingdings" panose="05000000000000000000" pitchFamily="2" charset="2"/>
              <a:buChar char="§"/>
            </a:pPr>
            <a:r>
              <a:rPr sz="3300" dirty="0" smtClean="0">
                <a:solidFill>
                  <a:srgbClr val="050505"/>
                </a:solidFill>
                <a:latin typeface="Arial"/>
                <a:cs typeface="Arial"/>
              </a:rPr>
              <a:t>Solar</a:t>
            </a:r>
            <a:r>
              <a:rPr sz="3300" spc="15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spc="110" dirty="0">
                <a:solidFill>
                  <a:srgbClr val="050505"/>
                </a:solidFill>
                <a:latin typeface="Arial"/>
                <a:cs typeface="Arial"/>
              </a:rPr>
              <a:t>radiation</a:t>
            </a:r>
            <a:endParaRPr sz="3300" dirty="0">
              <a:latin typeface="Arial"/>
              <a:cs typeface="Arial"/>
            </a:endParaRPr>
          </a:p>
          <a:p>
            <a:pPr marL="469900" indent="-457200">
              <a:spcBef>
                <a:spcPts val="1070"/>
              </a:spcBef>
              <a:buFont typeface="Wingdings" panose="05000000000000000000" pitchFamily="2" charset="2"/>
              <a:buChar char="§"/>
              <a:tabLst>
                <a:tab pos="408940" algn="l"/>
              </a:tabLst>
            </a:pPr>
            <a:r>
              <a:rPr sz="3300" spc="80" dirty="0" smtClean="0">
                <a:solidFill>
                  <a:srgbClr val="050505"/>
                </a:solidFill>
                <a:latin typeface="Arial"/>
                <a:cs typeface="Arial"/>
              </a:rPr>
              <a:t>Acute</a:t>
            </a:r>
            <a:r>
              <a:rPr sz="3300" spc="5" dirty="0" smtClean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3300" spc="114" dirty="0">
                <a:solidFill>
                  <a:srgbClr val="050505"/>
                </a:solidFill>
                <a:latin typeface="Arial"/>
                <a:cs typeface="Arial"/>
              </a:rPr>
              <a:t>infections</a:t>
            </a:r>
            <a:endParaRPr sz="3300" dirty="0">
              <a:latin typeface="Arial"/>
              <a:cs typeface="Arial"/>
            </a:endParaRPr>
          </a:p>
          <a:p>
            <a:pPr marL="469900" indent="-457200">
              <a:spcBef>
                <a:spcPts val="1065"/>
              </a:spcBef>
              <a:buFont typeface="Wingdings" panose="05000000000000000000" pitchFamily="2" charset="2"/>
              <a:buChar char="§"/>
            </a:pPr>
            <a:r>
              <a:rPr sz="3300" spc="85" dirty="0" smtClean="0">
                <a:solidFill>
                  <a:srgbClr val="050505"/>
                </a:solidFill>
                <a:latin typeface="Arial"/>
                <a:cs typeface="Arial"/>
              </a:rPr>
              <a:t>Thrombocytopenia</a:t>
            </a:r>
            <a:endParaRPr sz="33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41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771</TotalTime>
  <Words>644</Words>
  <Application>Microsoft Office PowerPoint</Application>
  <PresentationFormat>Custom</PresentationFormat>
  <Paragraphs>160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Courier New</vt:lpstr>
      <vt:lpstr>Tw Cen MT</vt:lpstr>
      <vt:lpstr>Tw Cen MT Condensed</vt:lpstr>
      <vt:lpstr>Wingdings</vt:lpstr>
      <vt:lpstr>Wingdings 3</vt:lpstr>
      <vt:lpstr>Integral</vt:lpstr>
      <vt:lpstr>MANAGEMENT OF EPISTAXIS</vt:lpstr>
      <vt:lpstr>      Table of content</vt:lpstr>
      <vt:lpstr>DEFINITION</vt:lpstr>
      <vt:lpstr>epidemiology</vt:lpstr>
      <vt:lpstr>Anatomy and physiology of the affected organ</vt:lpstr>
      <vt:lpstr>Blood supply of the nose</vt:lpstr>
      <vt:lpstr>PowerPoint Presentation</vt:lpstr>
      <vt:lpstr>CAUSES</vt:lpstr>
      <vt:lpstr>Other systemic causes:-</vt:lpstr>
      <vt:lpstr>SIGN &amp; SYMPTOMS</vt:lpstr>
      <vt:lpstr>  classification of epistaxis</vt:lpstr>
      <vt:lpstr>       Other  TYPES OF EPISTAXIS</vt:lpstr>
      <vt:lpstr>heavy nosebleed:- where there is a significant amount of blood coming out of the nose or post nasally and through mouth. in this type; immediate first aid treatment must be employed.</vt:lpstr>
      <vt:lpstr>DIAGNOSTIC EVALUATION</vt:lpstr>
      <vt:lpstr>General MANAGEMENT</vt:lpstr>
      <vt:lpstr>TROTTER'S METHOD</vt:lpstr>
      <vt:lpstr>Anterior nasal bleeding:-</vt:lpstr>
      <vt:lpstr>PowerPoint Presentation</vt:lpstr>
      <vt:lpstr>PowerPoint Presentation</vt:lpstr>
      <vt:lpstr>Nurse's role in the MANAGEMENT of epistaxis</vt:lpstr>
      <vt:lpstr>COMPLICATIONs</vt:lpstr>
      <vt:lpstr>Conclusion </vt:lpstr>
      <vt:lpstr>   reference</vt:lpstr>
      <vt:lpstr> Thank you     for       listening.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creator>TECNO CD6</dc:creator>
  <cp:lastModifiedBy>Abdullah</cp:lastModifiedBy>
  <cp:revision>99</cp:revision>
  <dcterms:created xsi:type="dcterms:W3CDTF">2023-10-10T07:41:50Z</dcterms:created>
  <dcterms:modified xsi:type="dcterms:W3CDTF">2023-09-19T12:35:36Z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2023-10-09T00:00:00Z</vt:filetime>
  </property>
  <property fmtid="{D5CDD505-2E9C-101B-9397-08002B2CF9AE}" pid="3" name="Creator">
    <vt:lpwstr>Photos</vt:lpwstr>
  </property>
  <property fmtid="{D5CDD505-2E9C-101B-9397-08002B2CF9AE}" pid="4" name="LastSaved">
    <vt:filetime>2023-10-10T00:00:00Z</vt:filetime>
  </property>
  <property fmtid="{D5CDD505-2E9C-101B-9397-08002B2CF9AE}" pid="5" name="Producer">
    <vt:lpwstr>iOS Version 16.6 (Build 20G75) Quartz PDFContext</vt:lpwstr>
  </property>
  <property fmtid="{D5CDD505-2E9C-101B-9397-08002B2CF9AE}" pid="6" name="ICV">
    <vt:lpwstr>d0ba652b8edf478e8a1268a756e06951</vt:lpwstr>
  </property>
</Properties>
</file>